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a:srgbClr val="F5F5F5"/>
    <a:srgbClr val="EDEDED"/>
    <a:srgbClr val="E8E8E8"/>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177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3D9FD9-075D-42D9-BC4F-F44D180BC84A}" type="slidenum">
              <a:rPr kumimoji="1" lang="ja-JP" altLang="en-US" smtClean="0"/>
              <a:t>&lt;#&gt;</a:t>
            </a:fld>
            <a:endParaRPr kumimoji="1" lang="ja-JP" altLang="en-US"/>
          </a:p>
        </p:txBody>
      </p:sp>
      <p:sp>
        <p:nvSpPr>
          <p:cNvPr id="7" name="ヘッダー プレースホルダ 6"/>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A779E-DAF3-4664-90BC-2FBB3889125C}" type="datetimeFigureOut">
              <a:rPr kumimoji="1" lang="ja-JP" altLang="en-US" smtClean="0"/>
              <a:pPr/>
              <a:t>2009/2/19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D889DC-CA45-4842-9ABE-CB8515E262F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EEDEE31-F50B-4FE2-8B52-F3535A454506}" type="datetime1">
              <a:rPr kumimoji="1" lang="ja-JP" altLang="en-US" smtClean="0"/>
              <a:pPr/>
              <a:t>2009/2/19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8FE48CC-D46D-4585-AC70-698055D591BB}" type="datetime1">
              <a:rPr kumimoji="1" lang="ja-JP" altLang="en-US" smtClean="0"/>
              <a:pPr/>
              <a:t>2009/2/19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BC0B7E-68C4-4BB4-99D0-9E2DEEABA2B6}" type="datetime1">
              <a:rPr kumimoji="1" lang="ja-JP" altLang="en-US" smtClean="0"/>
              <a:pPr/>
              <a:t>2009/2/19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p:cNvSpPr/>
          <p:nvPr userDrawn="1"/>
        </p:nvSpPr>
        <p:spPr>
          <a:xfrm>
            <a:off x="0" y="82504"/>
            <a:ext cx="9144000" cy="1143008"/>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71414"/>
            <a:ext cx="8229600" cy="1143000"/>
          </a:xfr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lvl1pPr>
              <a:buClr>
                <a:schemeClr val="tx1">
                  <a:lumMod val="75000"/>
                  <a:lumOff val="25000"/>
                </a:schemeClr>
              </a:buClr>
              <a:buSzPct val="100000"/>
              <a:buFont typeface="Arial" pitchFamily="34" charset="0"/>
              <a:buChar char="•"/>
              <a:defRPr/>
            </a:lvl1pPr>
            <a:lvl2pPr>
              <a:buClr>
                <a:schemeClr val="tx2">
                  <a:lumMod val="40000"/>
                  <a:lumOff val="60000"/>
                </a:schemeClr>
              </a:buClr>
              <a:buSzPct val="60000"/>
              <a:buFontTx/>
              <a:buBlip>
                <a:blip r:embed="rId2"/>
              </a:buBlip>
              <a:defRPr/>
            </a:lvl2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fld id="{90688EBB-C2ED-4033-80AF-B531CF4CEF77}" type="datetime1">
              <a:rPr kumimoji="1" lang="ja-JP" altLang="en-US" smtClean="0"/>
              <a:pPr/>
              <a:t>2009/2/19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cxnSp>
        <p:nvCxnSpPr>
          <p:cNvPr id="10" name="直線コネクタ 9"/>
          <p:cNvCxnSpPr/>
          <p:nvPr userDrawn="1"/>
        </p:nvCxnSpPr>
        <p:spPr>
          <a:xfrm>
            <a:off x="0" y="71414"/>
            <a:ext cx="91440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flipV="1">
            <a:off x="0" y="1214422"/>
            <a:ext cx="921547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6F26875-83D8-462F-A2CB-951B008AC702}" type="datetime1">
              <a:rPr kumimoji="1" lang="ja-JP" altLang="en-US" smtClean="0"/>
              <a:pPr/>
              <a:t>2009/2/19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899EDFF-DFDD-4829-8999-7BD11ED3AE52}" type="datetime1">
              <a:rPr kumimoji="1" lang="ja-JP" altLang="en-US" smtClean="0"/>
              <a:pPr/>
              <a:t>2009/2/19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3CD5481-ECFD-46CB-86DD-3B7279CF551F}" type="datetime1">
              <a:rPr kumimoji="1" lang="ja-JP" altLang="en-US" smtClean="0"/>
              <a:pPr/>
              <a:t>2009/2/19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AD096C5-F34D-4F38-A7B8-1F8F44FF4C17}" type="datetime1">
              <a:rPr kumimoji="1" lang="ja-JP" altLang="en-US" smtClean="0"/>
              <a:pPr/>
              <a:t>2009/2/19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FBF00A4-0806-4E5D-9923-D49B615CFC4A}" type="datetime1">
              <a:rPr kumimoji="1" lang="ja-JP" altLang="en-US" smtClean="0"/>
              <a:pPr/>
              <a:t>2009/2/19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66D6B6-A1EE-40D3-8828-958CEC88CB61}" type="datetime1">
              <a:rPr kumimoji="1" lang="ja-JP" altLang="en-US" smtClean="0"/>
              <a:pPr/>
              <a:t>2009/2/19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A0FF49-ADBC-473A-B7DA-DD9ECBE1D161}" type="datetime1">
              <a:rPr kumimoji="1" lang="ja-JP" altLang="en-US" smtClean="0"/>
              <a:pPr/>
              <a:t>2009/2/19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8EE9367-E00A-4283-A6D5-1D4FC1BE46A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23DA-F85D-4452-AC6D-80AC9355143C}" type="datetime1">
              <a:rPr kumimoji="1" lang="ja-JP" altLang="en-US" smtClean="0"/>
              <a:pPr/>
              <a:t>2009/2/19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E9367-E00A-4283-A6D5-1D4FC1BE46A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00175"/>
            <a:ext cx="7772400" cy="2100276"/>
          </a:xfrm>
        </p:spPr>
        <p:txBody>
          <a:bodyPr>
            <a:normAutofit fontScale="90000"/>
          </a:bodyPr>
          <a:lstStyle/>
          <a:p>
            <a:r>
              <a:rPr kumimoji="1" lang="ja-JP" altLang="en-US" dirty="0" smtClean="0"/>
              <a:t> 技術者／プログラマのための</a:t>
            </a:r>
            <a:r>
              <a:rPr kumimoji="1" lang="en-US" altLang="ja-JP" dirty="0" smtClean="0"/>
              <a:t/>
            </a:r>
            <a:br>
              <a:rPr kumimoji="1" lang="en-US" altLang="ja-JP" dirty="0" smtClean="0"/>
            </a:br>
            <a:r>
              <a:rPr kumimoji="1" lang="ja-JP" altLang="en-US" dirty="0" smtClean="0"/>
              <a:t>ラムダ計算、論理、圏</a:t>
            </a:r>
            <a:r>
              <a:rPr kumimoji="1" lang="en-US" altLang="ja-JP" dirty="0" smtClean="0"/>
              <a:t/>
            </a:r>
            <a:br>
              <a:rPr kumimoji="1" lang="en-US" altLang="ja-JP" dirty="0" smtClean="0"/>
            </a:br>
            <a:r>
              <a:rPr kumimoji="1" lang="ja-JP" altLang="en-US" dirty="0" smtClean="0"/>
              <a:t>第</a:t>
            </a:r>
            <a:r>
              <a:rPr kumimoji="1" lang="en-US" altLang="ja-JP" dirty="0" smtClean="0"/>
              <a:t>2</a:t>
            </a:r>
            <a:r>
              <a:rPr kumimoji="1" lang="ja-JP" altLang="en-US" dirty="0" smtClean="0"/>
              <a:t>回 </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kumimoji="1" lang="ja-JP" altLang="en-US" dirty="0" smtClean="0"/>
              <a:t>檜山 正幸 </a:t>
            </a:r>
            <a:r>
              <a:rPr kumimoji="1" lang="en-US" altLang="ja-JP" dirty="0" smtClean="0"/>
              <a:t>(HIYAMA Masayuki)
2009</a:t>
            </a:r>
            <a:r>
              <a:rPr kumimoji="1" lang="ja-JP" altLang="en-US" dirty="0" smtClean="0"/>
              <a:t>年</a:t>
            </a:r>
            <a:r>
              <a:rPr kumimoji="1" lang="en-US" altLang="ja-JP" dirty="0" smtClean="0"/>
              <a:t>2</a:t>
            </a:r>
            <a:r>
              <a:rPr kumimoji="1" lang="ja-JP" altLang="en-US" dirty="0" smtClean="0"/>
              <a:t>月</a:t>
            </a:r>
            <a:r>
              <a:rPr kumimoji="1" lang="en-US" altLang="ja-JP" dirty="0" smtClean="0"/>
              <a:t>19</a:t>
            </a:r>
            <a:r>
              <a:rPr kumimoji="1" lang="ja-JP" altLang="en-US" dirty="0" smtClean="0"/>
              <a:t>日 </a:t>
            </a:r>
            <a:r>
              <a:rPr kumimoji="1" lang="en-US" altLang="ja-JP" dirty="0" smtClean="0"/>
              <a:t>(</a:t>
            </a:r>
            <a:r>
              <a:rPr kumimoji="1" lang="ja-JP" altLang="en-US" dirty="0" smtClean="0"/>
              <a:t>木曜</a:t>
            </a:r>
            <a:r>
              <a:rPr kumimoji="1" lang="en-US" altLang="ja-JP" dirty="0" smtClean="0"/>
              <a:t>)
18:00</a:t>
            </a:r>
            <a:r>
              <a:rPr kumimoji="1" lang="ja-JP" altLang="en-US" dirty="0" smtClean="0"/>
              <a:t>開始</a:t>
            </a:r>
            <a:r>
              <a:rPr kumimoji="1" lang="en-US" altLang="ja-JP"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大きなラムダ式 </a:t>
            </a:r>
            <a:r>
              <a:rPr kumimoji="1" lang="en-US" altLang="ja-JP" dirty="0" smtClean="0"/>
              <a:t>(2) </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 </a:t>
            </a:r>
            <a:r>
              <a:rPr kumimoji="1" lang="en-US" altLang="ja-JP" dirty="0" smtClean="0"/>
              <a:t>f</a:t>
            </a:r>
            <a:r>
              <a:rPr kumimoji="1" lang="ja-JP" altLang="en-US" dirty="0" smtClean="0"/>
              <a:t>が既に存在する（</a:t>
            </a:r>
            <a:r>
              <a:rPr kumimoji="1" lang="en-US" altLang="ja-JP" dirty="0" smtClean="0"/>
              <a:t>f</a:t>
            </a:r>
            <a:r>
              <a:rPr kumimoji="1" lang="ja-JP" altLang="en-US" dirty="0" smtClean="0"/>
              <a:t>と名付けられた）関数のとき、</a:t>
            </a:r>
            <a:r>
              <a:rPr kumimoji="1" lang="en-US" altLang="ja-JP" dirty="0" smtClean="0"/>
              <a:t>f = &lt;x| f(x)&gt; </a:t>
            </a:r>
            <a:r>
              <a:rPr kumimoji="1" lang="ja-JP" altLang="en-US" dirty="0" smtClean="0"/>
              <a:t>と書いてよい</a:t>
            </a:r>
            <a:r>
              <a:rPr lang="en-US" altLang="ja-JP" dirty="0" smtClean="0"/>
              <a:t/>
            </a:r>
            <a:br>
              <a:rPr lang="en-US" altLang="ja-JP" dirty="0" smtClean="0"/>
            </a:br>
            <a:r>
              <a:rPr kumimoji="1" lang="ja-JP" altLang="en-US" dirty="0" smtClean="0"/>
              <a:t> 例： </a:t>
            </a:r>
            <a:r>
              <a:rPr kumimoji="1" lang="en-US" altLang="ja-JP" dirty="0" err="1" smtClean="0"/>
              <a:t>sqrt</a:t>
            </a:r>
            <a:r>
              <a:rPr kumimoji="1" lang="en-US" altLang="ja-JP" dirty="0" smtClean="0"/>
              <a:t> = &lt;x| </a:t>
            </a:r>
            <a:r>
              <a:rPr kumimoji="1" lang="en-US" altLang="ja-JP" dirty="0" err="1" smtClean="0"/>
              <a:t>sqrt</a:t>
            </a:r>
            <a:r>
              <a:rPr kumimoji="1" lang="en-US" altLang="ja-JP" dirty="0" smtClean="0"/>
              <a:t>(x)&gt;
 f</a:t>
            </a:r>
            <a:r>
              <a:rPr kumimoji="1" lang="ja-JP" altLang="en-US" dirty="0" smtClean="0"/>
              <a:t>が</a:t>
            </a:r>
            <a:r>
              <a:rPr kumimoji="1" lang="en-US" altLang="ja-JP" dirty="0" smtClean="0"/>
              <a:t>2</a:t>
            </a:r>
            <a:r>
              <a:rPr kumimoji="1" lang="ja-JP" altLang="en-US" dirty="0" smtClean="0"/>
              <a:t>引数なら </a:t>
            </a:r>
            <a:r>
              <a:rPr kumimoji="1" lang="en-US" altLang="ja-JP" dirty="0" smtClean="0"/>
              <a:t>f = &lt;x, y| f(x, y)&gt;</a:t>
            </a:r>
            <a:r>
              <a:rPr kumimoji="1" lang="ja-JP" altLang="en-US" dirty="0" err="1" smtClean="0"/>
              <a:t>、</a:t>
            </a:r>
            <a:r>
              <a:rPr kumimoji="1" lang="en-US" altLang="ja-JP" dirty="0" smtClean="0"/>
              <a:t>3</a:t>
            </a:r>
            <a:r>
              <a:rPr kumimoji="1" lang="ja-JP" altLang="en-US" dirty="0" smtClean="0"/>
              <a:t>引数以上も同様
 </a:t>
            </a:r>
            <a:r>
              <a:rPr kumimoji="1" lang="en-US" altLang="ja-JP" dirty="0" smtClean="0"/>
              <a:t>f = &lt;x, y| </a:t>
            </a:r>
            <a:r>
              <a:rPr kumimoji="1" lang="en-US" altLang="ja-JP" dirty="0" err="1" smtClean="0"/>
              <a:t>x×x</a:t>
            </a:r>
            <a:r>
              <a:rPr kumimoji="1" lang="en-US" altLang="ja-JP" dirty="0" smtClean="0"/>
              <a:t> + </a:t>
            </a:r>
            <a:r>
              <a:rPr kumimoji="1" lang="en-US" altLang="ja-JP" dirty="0" err="1" smtClean="0"/>
              <a:t>y×y</a:t>
            </a:r>
            <a:r>
              <a:rPr kumimoji="1" lang="en-US" altLang="ja-JP" dirty="0" smtClean="0"/>
              <a:t>&gt; </a:t>
            </a:r>
            <a:r>
              <a:rPr kumimoji="1" lang="ja-JP" altLang="en-US" dirty="0" err="1" smtClean="0"/>
              <a:t>のように</a:t>
            </a:r>
            <a:r>
              <a:rPr kumimoji="1" lang="ja-JP" altLang="en-US" dirty="0" smtClean="0"/>
              <a:t>して、式で定義される関数に名前を与えてもよい</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等号の意味 </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 </a:t>
            </a:r>
            <a:r>
              <a:rPr kumimoji="1" lang="en-US" altLang="ja-JP" dirty="0" smtClean="0"/>
              <a:t>&lt;x| x×(x + 1)&gt; = &lt;x| </a:t>
            </a:r>
            <a:r>
              <a:rPr kumimoji="1" lang="en-US" altLang="ja-JP" dirty="0" err="1" smtClean="0"/>
              <a:t>x×x</a:t>
            </a:r>
            <a:r>
              <a:rPr kumimoji="1" lang="en-US" altLang="ja-JP" dirty="0" smtClean="0"/>
              <a:t> + x&gt; </a:t>
            </a:r>
            <a:r>
              <a:rPr kumimoji="1" lang="ja-JP" altLang="en-US" dirty="0" smtClean="0"/>
              <a:t>は成立する
 そもそも関数</a:t>
            </a:r>
            <a:r>
              <a:rPr kumimoji="1" lang="en-US" altLang="ja-JP" dirty="0" smtClean="0"/>
              <a:t>f</a:t>
            </a:r>
            <a:r>
              <a:rPr kumimoji="1" lang="ja-JP" altLang="en-US" dirty="0" smtClean="0"/>
              <a:t>と</a:t>
            </a:r>
            <a:r>
              <a:rPr kumimoji="1" lang="en-US" altLang="ja-JP" dirty="0" smtClean="0"/>
              <a:t>g</a:t>
            </a:r>
            <a:r>
              <a:rPr kumimoji="1" lang="ja-JP" altLang="en-US" dirty="0" smtClean="0"/>
              <a:t>が等しいとは、許されるどんな具体的な値</a:t>
            </a:r>
            <a:r>
              <a:rPr kumimoji="1" lang="en-US" altLang="ja-JP" dirty="0" smtClean="0"/>
              <a:t>a</a:t>
            </a:r>
            <a:r>
              <a:rPr kumimoji="1" lang="ja-JP" altLang="en-US" dirty="0" smtClean="0"/>
              <a:t>に対しても </a:t>
            </a:r>
            <a:r>
              <a:rPr kumimoji="1" lang="en-US" altLang="ja-JP" dirty="0" smtClean="0"/>
              <a:t>f(a) = g(a)
 </a:t>
            </a:r>
            <a:r>
              <a:rPr kumimoji="1" lang="ja-JP" altLang="en-US" dirty="0" smtClean="0"/>
              <a:t>箱（マシン）中身が見えていても、それは考慮しない
 </a:t>
            </a:r>
            <a:r>
              <a:rPr kumimoji="1" lang="en-US" altLang="ja-JP" dirty="0" smtClean="0"/>
              <a:t>f</a:t>
            </a:r>
            <a:r>
              <a:rPr kumimoji="1" lang="ja-JP" altLang="en-US" dirty="0" smtClean="0"/>
              <a:t>と</a:t>
            </a:r>
            <a:r>
              <a:rPr kumimoji="1" lang="en-US" altLang="ja-JP" dirty="0" smtClean="0"/>
              <a:t>g</a:t>
            </a:r>
            <a:r>
              <a:rPr kumimoji="1" lang="ja-JP" altLang="en-US" dirty="0" smtClean="0"/>
              <a:t>が等しければ、</a:t>
            </a:r>
            <a:r>
              <a:rPr kumimoji="1" lang="en-US" altLang="ja-JP" dirty="0" smtClean="0"/>
              <a:t>f</a:t>
            </a:r>
            <a:r>
              <a:rPr kumimoji="1" lang="ja-JP" altLang="en-US" dirty="0" smtClean="0"/>
              <a:t>のグラフと</a:t>
            </a:r>
            <a:r>
              <a:rPr kumimoji="1" lang="en-US" altLang="ja-JP" dirty="0" smtClean="0"/>
              <a:t>g</a:t>
            </a:r>
            <a:r>
              <a:rPr kumimoji="1" lang="ja-JP" altLang="en-US" dirty="0" smtClean="0"/>
              <a:t>のグラフは等しいし、逆も真</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式は関数か、関数は式か </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 式は関数を定義する
 すべての関数が式で定義されるとは限らない
 だが、計算可能な関数は（広義の）式で定義できる
 同じ式は同じ関数を定義する
 違う式が同じ関数を定義することもある
 式を見て関数の同一性（等しさ）を判断できるか？（後で問題にする）</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大きなラムダ式の計算規則 </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アルファ規則 </a:t>
            </a:r>
            <a:r>
              <a:rPr kumimoji="1" lang="en-US" altLang="ja-JP" dirty="0" smtClean="0"/>
              <a:t>&lt;x| f(x)&gt; = &lt;y| f(y)&gt;  </a:t>
            </a:r>
            <a:r>
              <a:rPr kumimoji="1" lang="ja-JP" altLang="en-US" dirty="0" smtClean="0"/>
              <a:t>（ボディが式であってもよい）
 ベータ規則 </a:t>
            </a:r>
            <a:r>
              <a:rPr kumimoji="1" lang="en-US" altLang="ja-JP" dirty="0" smtClean="0"/>
              <a:t>&lt;x| f(x)&gt;(a) = f(a)    
 </a:t>
            </a:r>
            <a:r>
              <a:rPr kumimoji="1" lang="ja-JP" altLang="en-US" dirty="0" smtClean="0"/>
              <a:t>イータ規則 </a:t>
            </a:r>
            <a:r>
              <a:rPr kumimoji="1" lang="en-US" altLang="ja-JP" dirty="0" smtClean="0"/>
              <a:t>&lt;x| f(x)&gt;  = f</a:t>
            </a:r>
          </a:p>
          <a:p>
            <a:pPr marL="0" indent="0">
              <a:buNone/>
            </a:pPr>
            <a:r>
              <a:rPr kumimoji="1" lang="en-US" altLang="ja-JP" dirty="0" smtClean="0"/>
              <a:t>
</a:t>
            </a:r>
            <a:r>
              <a:rPr kumimoji="1" lang="ja-JP" altLang="en-US" dirty="0" smtClean="0"/>
              <a:t>いずれもインフォーマルラムダ計算の規則。</a:t>
            </a:r>
            <a:endParaRPr kumimoji="1" lang="en-US" altLang="ja-JP" dirty="0" smtClean="0"/>
          </a:p>
          <a:p>
            <a:pPr marL="0" indent="0">
              <a:buNone/>
            </a:pPr>
            <a:r>
              <a:rPr kumimoji="1" lang="ja-JP" altLang="en-US" dirty="0" smtClean="0"/>
              <a:t>経験と直感で納得。自明と言える。</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小さなラムダ式とその計算 </a:t>
            </a:r>
            <a:endParaRPr kumimoji="1" lang="ja-JP" altLang="en-US" dirty="0"/>
          </a:p>
        </p:txBody>
      </p:sp>
      <p:sp>
        <p:nvSpPr>
          <p:cNvPr id="3" name="コンテンツ プレースホルダ 2"/>
          <p:cNvSpPr>
            <a:spLocks noGrp="1"/>
          </p:cNvSpPr>
          <p:nvPr>
            <p:ph idx="1"/>
          </p:nvPr>
        </p:nvSpPr>
        <p:spPr>
          <a:xfrm>
            <a:off x="428596" y="1600200"/>
            <a:ext cx="8715436" cy="4525963"/>
          </a:xfrm>
        </p:spPr>
        <p:txBody>
          <a:bodyPr>
            <a:normAutofit fontScale="85000" lnSpcReduction="10000"/>
          </a:bodyPr>
          <a:lstStyle/>
          <a:p>
            <a:pPr>
              <a:buNone/>
            </a:pPr>
            <a:r>
              <a:rPr kumimoji="1" lang="ja-JP" altLang="en-US" dirty="0" smtClean="0"/>
              <a:t>フォーマルなラムダ計算</a:t>
            </a:r>
            <a:r>
              <a:rPr kumimoji="1" lang="en-US" altLang="ja-JP" dirty="0" smtClean="0"/>
              <a:t/>
            </a:r>
            <a:br>
              <a:rPr kumimoji="1" lang="en-US" altLang="ja-JP" dirty="0" smtClean="0"/>
            </a:br>
            <a:endParaRPr kumimoji="1" lang="en-US" altLang="ja-JP" dirty="0" smtClean="0"/>
          </a:p>
          <a:p>
            <a:r>
              <a:rPr lang="ja-JP" altLang="en-US" dirty="0" smtClean="0"/>
              <a:t>関数のコード化に使う言語
関数コード実行エンジンのマシン語（プログラミング言語）
人間への指令ではなくて、マシンへの指令
データとして扱う
数学的に厳密な定義に基づく
計算するのは（仮想的でも抽象的でも）実行エンジン
人間が計算するときもあるが、それは感情移入</a:t>
            </a:r>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小さなラムダ式の構文 </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kumimoji="1" lang="ja-JP" altLang="en-US" dirty="0" smtClean="0"/>
              <a:t>定数リテラル： </a:t>
            </a:r>
            <a:r>
              <a:rPr kumimoji="1" lang="en-US" altLang="ja-JP" dirty="0" smtClean="0"/>
              <a:t>1, 2, true</a:t>
            </a:r>
            <a:r>
              <a:rPr kumimoji="1" lang="ja-JP" altLang="en-US" dirty="0" smtClean="0"/>
              <a:t>とか適当に
 関数記号（関数ではない、むしろインストラクション）：</a:t>
            </a:r>
            <a:r>
              <a:rPr kumimoji="1" lang="en-US" altLang="ja-JP" dirty="0" smtClean="0"/>
              <a:t>A, M</a:t>
            </a:r>
            <a:r>
              <a:rPr kumimoji="1" lang="ja-JP" altLang="en-US" dirty="0" smtClean="0"/>
              <a:t>とか適当に
 変数（ほんとは型付きだが、今はあまり型に注意してない）
 適用記号・
 ラムダ記号</a:t>
            </a:r>
            <a:r>
              <a:rPr kumimoji="1" lang="en-US" altLang="ja-JP" dirty="0" smtClean="0"/>
              <a:t>λ
 </a:t>
            </a:r>
            <a:r>
              <a:rPr kumimoji="1" lang="ja-JP" altLang="en-US" dirty="0" smtClean="0"/>
              <a:t>ピリオド、カンマ、括弧</a:t>
            </a:r>
            <a:endParaRPr kumimoji="1" lang="en-US" altLang="ja-JP" dirty="0" smtClean="0"/>
          </a:p>
          <a:p>
            <a:pPr marL="0" indent="0">
              <a:buNone/>
            </a:pPr>
            <a:r>
              <a:rPr kumimoji="1" lang="ja-JP" altLang="en-US" dirty="0" smtClean="0"/>
              <a:t>
定数リテラルと関数記号をアトム記号、あるいは単にアトムとも言う。
どのくらいアトムを使うかは目的によりけり。</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半分フォーマルな小さなラムダ式 </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en-US" altLang="ja-JP" dirty="0" smtClean="0"/>
              <a:t>&lt;x, y|2×x + y + 3&gt; </a:t>
            </a:r>
            <a:r>
              <a:rPr kumimoji="1" lang="ja-JP" altLang="en-US" dirty="0" smtClean="0"/>
              <a:t>大きいラムダ式
 </a:t>
            </a:r>
            <a:r>
              <a:rPr kumimoji="1" lang="en-US" altLang="ja-JP" dirty="0" err="1" smtClean="0"/>
              <a:t>λx.λy</a:t>
            </a:r>
            <a:r>
              <a:rPr kumimoji="1" lang="en-US" altLang="ja-JP" dirty="0" smtClean="0"/>
              <a:t>.(A</a:t>
            </a:r>
            <a:r>
              <a:rPr kumimoji="1" lang="ja-JP" altLang="en-US" dirty="0" smtClean="0"/>
              <a:t>・</a:t>
            </a:r>
            <a:r>
              <a:rPr kumimoji="1" lang="en-US" altLang="ja-JP" dirty="0" smtClean="0"/>
              <a:t>(A</a:t>
            </a:r>
            <a:r>
              <a:rPr kumimoji="1" lang="ja-JP" altLang="en-US" dirty="0" smtClean="0"/>
              <a:t>・</a:t>
            </a:r>
            <a:r>
              <a:rPr kumimoji="1" lang="en-US" altLang="ja-JP" dirty="0" smtClean="0"/>
              <a:t>(M</a:t>
            </a:r>
            <a:r>
              <a:rPr kumimoji="1" lang="ja-JP" altLang="en-US" dirty="0" smtClean="0"/>
              <a:t>・</a:t>
            </a:r>
            <a:r>
              <a:rPr kumimoji="1" lang="en-US" altLang="ja-JP" dirty="0" smtClean="0"/>
              <a:t>2</a:t>
            </a:r>
            <a:r>
              <a:rPr kumimoji="1" lang="ja-JP" altLang="en-US" dirty="0" smtClean="0"/>
              <a:t>・</a:t>
            </a:r>
            <a:r>
              <a:rPr kumimoji="1" lang="en-US" altLang="ja-JP" dirty="0" smtClean="0"/>
              <a:t>x)</a:t>
            </a:r>
            <a:r>
              <a:rPr kumimoji="1" lang="ja-JP" altLang="en-US" dirty="0" smtClean="0"/>
              <a:t>・</a:t>
            </a:r>
            <a:r>
              <a:rPr kumimoji="1" lang="en-US" altLang="ja-JP" dirty="0" smtClean="0"/>
              <a:t>y)</a:t>
            </a:r>
            <a:r>
              <a:rPr kumimoji="1" lang="ja-JP" altLang="en-US" dirty="0" smtClean="0"/>
              <a:t>・</a:t>
            </a:r>
            <a:r>
              <a:rPr kumimoji="1" lang="en-US" altLang="ja-JP" dirty="0" smtClean="0"/>
              <a:t>3)  </a:t>
            </a:r>
            <a:r>
              <a:rPr kumimoji="1" lang="ja-JP" altLang="en-US" dirty="0" smtClean="0"/>
              <a:t>小さいラムダ式
 </a:t>
            </a:r>
            <a:r>
              <a:rPr kumimoji="1" lang="en-US" altLang="ja-JP" dirty="0" err="1" smtClean="0"/>
              <a:t>λx.λy</a:t>
            </a:r>
            <a:r>
              <a:rPr kumimoji="1" lang="en-US" altLang="ja-JP" dirty="0" smtClean="0"/>
              <a:t>.(2×x + y + 3) </a:t>
            </a:r>
            <a:r>
              <a:rPr kumimoji="1" lang="ja-JP" altLang="en-US" dirty="0" smtClean="0"/>
              <a:t>半分フォーマルな小さいラムダ式</a:t>
            </a:r>
            <a:endParaRPr kumimoji="1" lang="en-US" altLang="ja-JP" dirty="0" smtClean="0"/>
          </a:p>
          <a:p>
            <a:pPr marL="0" indent="0">
              <a:buNone/>
            </a:pPr>
            <a:r>
              <a:rPr kumimoji="1" lang="ja-JP" altLang="en-US" dirty="0" smtClean="0"/>
              <a:t>
セミフォーマルでは、小さなラムダ式の内部が人間可読（つうか読みやすく）に書いてある。大きなラムダ式との違いは：
 　</a:t>
            </a:r>
            <a:r>
              <a:rPr kumimoji="1" lang="en-US" altLang="ja-JP" dirty="0" smtClean="0"/>
              <a:t>1. </a:t>
            </a:r>
            <a:r>
              <a:rPr kumimoji="1" lang="ja-JP" altLang="en-US" dirty="0" smtClean="0"/>
              <a:t>文字</a:t>
            </a:r>
            <a:r>
              <a:rPr kumimoji="1" lang="en-US" altLang="ja-JP" dirty="0" smtClean="0"/>
              <a:t>λ</a:t>
            </a:r>
            <a:r>
              <a:rPr kumimoji="1" lang="ja-JP" altLang="en-US" dirty="0" smtClean="0"/>
              <a:t>を使う。
 　</a:t>
            </a:r>
            <a:r>
              <a:rPr kumimoji="1" lang="en-US" altLang="ja-JP" dirty="0" smtClean="0"/>
              <a:t>2. </a:t>
            </a:r>
            <a:r>
              <a:rPr kumimoji="1" lang="ja-JP" altLang="en-US" dirty="0" smtClean="0"/>
              <a:t>入れ子を許す。
 　</a:t>
            </a:r>
            <a:r>
              <a:rPr kumimoji="1" lang="en-US" altLang="ja-JP" dirty="0" smtClean="0"/>
              <a:t>3. </a:t>
            </a:r>
            <a:r>
              <a:rPr kumimoji="1" lang="ja-JP" altLang="en-US" dirty="0" smtClean="0"/>
              <a:t>自由変数を許す。
 　</a:t>
            </a:r>
            <a:r>
              <a:rPr kumimoji="1" lang="en-US" altLang="ja-JP" dirty="0" smtClean="0"/>
              <a:t>4. </a:t>
            </a:r>
            <a:r>
              <a:rPr kumimoji="1" lang="ja-JP" altLang="en-US" dirty="0" smtClean="0"/>
              <a:t>常に</a:t>
            </a:r>
            <a:r>
              <a:rPr kumimoji="1" lang="en-US" altLang="ja-JP" dirty="0" smtClean="0"/>
              <a:t>1</a:t>
            </a:r>
            <a:r>
              <a:rPr kumimoji="1" lang="ja-JP" altLang="en-US" dirty="0" smtClean="0"/>
              <a:t>引数。</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a:t>
            </a:r>
            <a:r>
              <a:rPr kumimoji="1" lang="en-US" altLang="ja-JP" dirty="0" smtClean="0"/>
              <a:t>3</a:t>
            </a:r>
            <a:r>
              <a:rPr kumimoji="1" lang="ja-JP" altLang="en-US" dirty="0" smtClean="0"/>
              <a:t>種のラムダ式 </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dirty="0" smtClean="0"/>
              <a:t>
</a:t>
            </a:r>
            <a:endParaRPr kumimoji="1" lang="ja-JP" altLang="en-US" dirty="0"/>
          </a:p>
        </p:txBody>
      </p:sp>
      <p:graphicFrame>
        <p:nvGraphicFramePr>
          <p:cNvPr id="4" name="表 3"/>
          <p:cNvGraphicFramePr>
            <a:graphicFrameLocks noGrp="1"/>
          </p:cNvGraphicFramePr>
          <p:nvPr/>
        </p:nvGraphicFramePr>
        <p:xfrm>
          <a:off x="500034" y="1643050"/>
          <a:ext cx="8215370" cy="4071966"/>
        </p:xfrm>
        <a:graphic>
          <a:graphicData uri="http://schemas.openxmlformats.org/drawingml/2006/table">
            <a:tbl>
              <a:tblPr firstRow="1">
                <a:tableStyleId>{7E9639D4-E3E2-4D34-9284-5A2195B3D0D7}</a:tableStyleId>
              </a:tblPr>
              <a:tblGrid>
                <a:gridCol w="2714645"/>
                <a:gridCol w="2589883"/>
                <a:gridCol w="2910842"/>
              </a:tblGrid>
              <a:tr h="457243">
                <a:tc>
                  <a:txBody>
                    <a:bodyPr/>
                    <a:lstStyle/>
                    <a:p>
                      <a:pPr algn="ctr" fontAlgn="ctr"/>
                      <a:r>
                        <a:rPr lang="ja-JP" altLang="en-US" sz="2800" u="none" strike="noStrike" dirty="0"/>
                        <a:t>種類</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ja-JP" altLang="en-US" sz="2800" u="none" strike="noStrike" dirty="0"/>
                        <a:t>誰のため </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fontAlgn="ctr"/>
                      <a:r>
                        <a:rPr lang="ja-JP" altLang="en-US" sz="2800" u="none" strike="noStrike" dirty="0"/>
                        <a:t>目的</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1354441">
                <a:tc>
                  <a:txBody>
                    <a:bodyPr/>
                    <a:lstStyle/>
                    <a:p>
                      <a:pPr algn="l" fontAlgn="ctr"/>
                      <a:r>
                        <a:rPr lang="ja-JP" altLang="en-US" sz="2800" u="none" strike="noStrike" dirty="0"/>
                        <a:t>インフォーマルなラムダ式 </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ja-JP" altLang="en-US" sz="2800" u="none" strike="noStrike" dirty="0"/>
                        <a:t>人間</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ja-JP" altLang="en-US" sz="2800" u="none" strike="noStrike" dirty="0"/>
                        <a:t>世界を記述</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1354441">
                <a:tc>
                  <a:txBody>
                    <a:bodyPr/>
                    <a:lstStyle/>
                    <a:p>
                      <a:pPr algn="l" fontAlgn="ctr"/>
                      <a:r>
                        <a:rPr lang="ja-JP" altLang="en-US" sz="2800" u="none" strike="noStrike" dirty="0"/>
                        <a:t>セミフォーマルなラムダ式 </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ja-JP" altLang="en-US" sz="2800" u="none" strike="noStrike" dirty="0"/>
                        <a:t>箱に入った人間や妖精</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ja-JP" altLang="en-US" sz="2800" u="none" strike="noStrike" dirty="0"/>
                        <a:t>箱のなかで計算 </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905841">
                <a:tc>
                  <a:txBody>
                    <a:bodyPr/>
                    <a:lstStyle/>
                    <a:p>
                      <a:pPr algn="l" fontAlgn="ctr"/>
                      <a:r>
                        <a:rPr lang="ja-JP" altLang="en-US" sz="2800" u="none" strike="noStrike" dirty="0"/>
                        <a:t>フォーマル</a:t>
                      </a:r>
                      <a:r>
                        <a:rPr lang="ja-JP" altLang="en-US" sz="2800" u="none" strike="noStrike" dirty="0" smtClean="0"/>
                        <a:t>な</a:t>
                      </a:r>
                      <a:r>
                        <a:rPr lang="en-US" altLang="ja-JP" sz="2800" u="none" strike="noStrike" dirty="0" smtClean="0"/>
                        <a:t/>
                      </a:r>
                      <a:br>
                        <a:rPr lang="en-US" altLang="ja-JP" sz="2800" u="none" strike="noStrike" dirty="0" smtClean="0"/>
                      </a:br>
                      <a:r>
                        <a:rPr lang="ja-JP" altLang="en-US" sz="2800" u="none" strike="noStrike" dirty="0" smtClean="0"/>
                        <a:t>ラムダ式 </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tx1"/>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800" u="none" strike="noStrike" dirty="0"/>
                        <a:t>記号計算をするマシン</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2800" u="none" strike="noStrike" dirty="0"/>
                        <a:t>マシンによる計算 </a:t>
                      </a:r>
                      <a:endParaRPr lang="ja-JP" altLang="en-US" sz="2800" b="0" i="0" u="none" strike="noStrike" dirty="0">
                        <a:solidFill>
                          <a:srgbClr val="000000"/>
                        </a:solidFill>
                        <a:latin typeface="ＭＳ Ｐゴシック"/>
                      </a:endParaRPr>
                    </a:p>
                  </a:txBody>
                  <a:tcPr marL="8223" marR="8223" marT="8223" marB="0" anchor="ctr">
                    <a:lnL w="12700" cap="flat" cmpd="sng" algn="ctr">
                      <a:solidFill>
                        <a:schemeClr val="bg1">
                          <a:lumMod val="6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スライド番号プレースホルダ 4"/>
          <p:cNvSpPr>
            <a:spLocks noGrp="1"/>
          </p:cNvSpPr>
          <p:nvPr>
            <p:ph type="sldNum" sz="quarter" idx="12"/>
          </p:nvPr>
        </p:nvSpPr>
        <p:spPr/>
        <p:txBody>
          <a:bodyPr/>
          <a:lstStyle/>
          <a:p>
            <a:fld id="{78EE9367-E00A-4283-A6D5-1D4FC1BE46AC}"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ラムダ抽象＝ラムダオペレータ </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例： </a:t>
            </a:r>
            <a:r>
              <a:rPr kumimoji="1" lang="en-US" altLang="ja-JP" dirty="0" smtClean="0"/>
              <a:t>Λ&lt;x, y| 2×x + y&gt; = &lt;x| </a:t>
            </a:r>
            <a:r>
              <a:rPr kumimoji="1" lang="en-US" altLang="ja-JP" dirty="0" err="1" smtClean="0"/>
              <a:t>λy</a:t>
            </a:r>
            <a:r>
              <a:rPr kumimoji="1" lang="en-US" altLang="ja-JP" dirty="0" smtClean="0"/>
              <a:t>.(2×x + y)&gt;
</a:t>
            </a:r>
            <a:r>
              <a:rPr kumimoji="1" lang="ja-JP" altLang="en-US" dirty="0" smtClean="0"/>
              <a:t>大きなラムダのボディ部の変化 </a:t>
            </a:r>
            <a:r>
              <a:rPr kumimoji="1" lang="en-US" altLang="ja-JP" dirty="0" smtClean="0"/>
              <a:t>2×x + y → </a:t>
            </a:r>
            <a:r>
              <a:rPr kumimoji="1" lang="en-US" altLang="ja-JP" dirty="0" err="1" smtClean="0"/>
              <a:t>λy</a:t>
            </a:r>
            <a:r>
              <a:rPr kumimoji="1" lang="en-US" altLang="ja-JP" dirty="0" smtClean="0"/>
              <a:t>.(2×x + y) </a:t>
            </a:r>
            <a:r>
              <a:rPr kumimoji="1" lang="ja-JP" altLang="en-US" dirty="0" smtClean="0"/>
              <a:t>をラムダ抽象と呼ぶことが多い
だが、ラムダ抽象は大きなラムダ式に働く操作である！ 関数から、関数コードジェネレータを生み出す
伝統的数学の立場では、関数から、関数ジェネレータ＝高階関数 </a:t>
            </a:r>
            <a:r>
              <a:rPr kumimoji="1" lang="en-US" altLang="ja-JP" dirty="0" smtClean="0"/>
              <a:t>&lt;x| &lt;y| 2×x + y&gt;&gt; </a:t>
            </a:r>
            <a:r>
              <a:rPr kumimoji="1" lang="ja-JP" altLang="en-US" dirty="0" smtClean="0"/>
              <a:t>を生み出す</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18</a:t>
            </a:fld>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ラムダ抽象の絵 </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smtClean="0"/>
              <a:t>描こう。
</a:t>
            </a:r>
            <a:endParaRPr kumimoji="1" lang="ja-JP" altLang="en-US"/>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19</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今日の予定（おおよそ） </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pPr marL="514350" indent="-514350">
              <a:buFont typeface="+mj-lt"/>
              <a:buAutoNum type="arabicPeriod"/>
            </a:pPr>
            <a:r>
              <a:rPr kumimoji="1" lang="ja-JP" altLang="en-US" dirty="0" smtClean="0"/>
              <a:t> まえおき／まえせつ </a:t>
            </a:r>
            <a:r>
              <a:rPr kumimoji="1" lang="en-US" altLang="ja-JP" dirty="0" smtClean="0"/>
              <a:t>-- 10</a:t>
            </a:r>
            <a:r>
              <a:rPr kumimoji="1" lang="ja-JP" altLang="en-US" dirty="0" smtClean="0"/>
              <a:t>分
 大きなラムダと小さなラムダに慣れる </a:t>
            </a:r>
            <a:r>
              <a:rPr kumimoji="1" lang="en-US" altLang="ja-JP" dirty="0" smtClean="0"/>
              <a:t>40</a:t>
            </a:r>
            <a:r>
              <a:rPr kumimoji="1" lang="ja-JP" altLang="en-US" dirty="0" smtClean="0"/>
              <a:t>分 </a:t>
            </a:r>
            <a:r>
              <a:rPr kumimoji="1" lang="en-US" altLang="ja-JP" dirty="0" smtClean="0"/>
              <a:t>(50</a:t>
            </a:r>
            <a:r>
              <a:rPr kumimoji="1" lang="ja-JP" altLang="en-US" dirty="0" smtClean="0"/>
              <a:t>分</a:t>
            </a:r>
            <a:r>
              <a:rPr kumimoji="1" lang="en-US" altLang="ja-JP" dirty="0" smtClean="0"/>
              <a:t>)
 </a:t>
            </a:r>
            <a:r>
              <a:rPr kumimoji="1" lang="ja-JP" altLang="en-US" dirty="0" smtClean="0"/>
              <a:t>計算と関数の関係を理解する </a:t>
            </a:r>
            <a:r>
              <a:rPr kumimoji="1" lang="en-US" altLang="ja-JP" dirty="0" smtClean="0"/>
              <a:t>20</a:t>
            </a:r>
            <a:r>
              <a:rPr kumimoji="1" lang="ja-JP" altLang="en-US" dirty="0" smtClean="0"/>
              <a:t>分 </a:t>
            </a:r>
            <a:r>
              <a:rPr kumimoji="1" lang="en-US" altLang="ja-JP" dirty="0" smtClean="0"/>
              <a:t>(70</a:t>
            </a:r>
            <a:r>
              <a:rPr kumimoji="1" lang="ja-JP" altLang="en-US" dirty="0" smtClean="0"/>
              <a:t>分</a:t>
            </a:r>
            <a:r>
              <a:rPr kumimoji="1" lang="en-US" altLang="ja-JP" dirty="0" smtClean="0"/>
              <a:t>)
 </a:t>
            </a:r>
            <a:r>
              <a:rPr kumimoji="1" lang="ja-JP" altLang="en-US" dirty="0" smtClean="0"/>
              <a:t>休憩 </a:t>
            </a:r>
            <a:r>
              <a:rPr kumimoji="1" lang="en-US" altLang="ja-JP" dirty="0" smtClean="0"/>
              <a:t>-- 20</a:t>
            </a:r>
            <a:r>
              <a:rPr kumimoji="1" lang="ja-JP" altLang="en-US" dirty="0" smtClean="0"/>
              <a:t>分 </a:t>
            </a:r>
            <a:r>
              <a:rPr kumimoji="1" lang="en-US" altLang="ja-JP" dirty="0" smtClean="0"/>
              <a:t>(90</a:t>
            </a:r>
            <a:r>
              <a:rPr kumimoji="1" lang="ja-JP" altLang="en-US" dirty="0" smtClean="0"/>
              <a:t>分</a:t>
            </a:r>
            <a:r>
              <a:rPr kumimoji="1" lang="en-US" altLang="ja-JP" dirty="0" smtClean="0"/>
              <a:t>)
 </a:t>
            </a:r>
            <a:r>
              <a:rPr kumimoji="1" lang="ja-JP" altLang="en-US" dirty="0" smtClean="0"/>
              <a:t>計算の世界を探索 </a:t>
            </a:r>
            <a:r>
              <a:rPr kumimoji="1" lang="en-US" altLang="ja-JP" dirty="0" smtClean="0"/>
              <a:t>-- 40</a:t>
            </a:r>
            <a:r>
              <a:rPr kumimoji="1" lang="ja-JP" altLang="en-US" dirty="0" smtClean="0"/>
              <a:t>分 </a:t>
            </a:r>
            <a:r>
              <a:rPr kumimoji="1" lang="en-US" altLang="ja-JP" dirty="0" smtClean="0"/>
              <a:t>(130</a:t>
            </a:r>
            <a:r>
              <a:rPr kumimoji="1" lang="ja-JP" altLang="en-US" dirty="0" smtClean="0"/>
              <a:t>分</a:t>
            </a:r>
            <a:r>
              <a:rPr kumimoji="1" lang="en-US" altLang="ja-JP" dirty="0" smtClean="0"/>
              <a:t>)
 </a:t>
            </a:r>
            <a:r>
              <a:rPr kumimoji="1" lang="ja-JP" altLang="en-US" dirty="0" smtClean="0"/>
              <a:t>不可能性の証明 </a:t>
            </a:r>
            <a:r>
              <a:rPr kumimoji="1" lang="en-US" altLang="ja-JP" dirty="0" smtClean="0"/>
              <a:t>-- 40</a:t>
            </a:r>
            <a:r>
              <a:rPr kumimoji="1" lang="ja-JP" altLang="en-US" dirty="0" smtClean="0"/>
              <a:t>分 </a:t>
            </a:r>
            <a:r>
              <a:rPr kumimoji="1" lang="en-US" altLang="ja-JP" dirty="0" smtClean="0"/>
              <a:t>(170</a:t>
            </a:r>
            <a:r>
              <a:rPr kumimoji="1" lang="ja-JP" altLang="en-US" dirty="0" smtClean="0"/>
              <a:t>分</a:t>
            </a:r>
            <a:r>
              <a:rPr kumimoji="1" lang="en-US" altLang="ja-JP" dirty="0" smtClean="0"/>
              <a:t>)</a:t>
            </a:r>
            <a:r>
              <a:rPr kumimoji="1" lang="ja-JP" altLang="en-US" dirty="0" smtClean="0"/>
              <a:t/>
            </a:r>
            <a:br>
              <a:rPr kumimoji="1" lang="ja-JP" altLang="en-US" dirty="0" smtClean="0"/>
            </a:br>
            <a:endParaRPr kumimoji="1" lang="ja-JP" altLang="en-US" dirty="0" smtClean="0"/>
          </a:p>
          <a:p>
            <a:pPr marL="0" indent="0">
              <a:buNone/>
            </a:pPr>
            <a:r>
              <a:rPr kumimoji="1" lang="ja-JP" altLang="en-US" dirty="0" smtClean="0"/>
              <a:t>状況により、この予定は（ときに大幅に）変更されるかも知れません</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練習とか </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smtClean="0"/>
              <a:t>適当にアドリブで
</a:t>
            </a:r>
            <a:endParaRPr kumimoji="1" lang="ja-JP" altLang="en-US"/>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20</a:t>
            </a:fld>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基本等式 </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Λ(f) = f</a:t>
            </a:r>
            <a:r>
              <a:rPr kumimoji="1" lang="en-US" altLang="ja-JP" baseline="30000" dirty="0" smtClean="0"/>
              <a:t>^</a:t>
            </a:r>
            <a:r>
              <a:rPr kumimoji="1" lang="en-US" altLang="ja-JP" dirty="0" smtClean="0"/>
              <a:t> 
</a:t>
            </a:r>
            <a:r>
              <a:rPr lang="en-US" altLang="ja-JP" dirty="0" smtClean="0"/>
              <a:t>Exec(f</a:t>
            </a:r>
            <a:r>
              <a:rPr lang="en-US" altLang="ja-JP" baseline="30000" dirty="0" smtClean="0"/>
              <a:t>^</a:t>
            </a:r>
            <a:r>
              <a:rPr lang="en-US" altLang="ja-JP" dirty="0" smtClean="0"/>
              <a:t> </a:t>
            </a:r>
            <a:r>
              <a:rPr kumimoji="1" lang="en-US" altLang="ja-JP" dirty="0" smtClean="0"/>
              <a:t>(a), b) = f(a, b)</a:t>
            </a:r>
          </a:p>
          <a:p>
            <a:pPr>
              <a:buNone/>
            </a:pPr>
            <a:r>
              <a:rPr kumimoji="1" lang="en-US" altLang="ja-JP" dirty="0" smtClean="0"/>
              <a:t>
</a:t>
            </a:r>
            <a:r>
              <a:rPr kumimoji="1" lang="ja-JP" altLang="en-US" dirty="0" smtClean="0"/>
              <a:t>いろいろなバリエーションがある</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21</a:t>
            </a:fld>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ラムダ抽象の絵もっと </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こりゃ向きが違うが、
</a:t>
            </a:r>
            <a:r>
              <a:rPr kumimoji="1" lang="en-US" altLang="ja-JP" dirty="0" smtClean="0"/>
              <a:t>
</a:t>
            </a:r>
            <a:endParaRPr kumimoji="1" lang="ja-JP" altLang="en-US" dirty="0"/>
          </a:p>
        </p:txBody>
      </p:sp>
      <p:pic>
        <p:nvPicPr>
          <p:cNvPr id="29698" name="Picture 2" descr="http://www.chimaira.org/img2/eval-junction.gif"/>
          <p:cNvPicPr>
            <a:picLocks noChangeAspect="1" noChangeArrowheads="1"/>
          </p:cNvPicPr>
          <p:nvPr/>
        </p:nvPicPr>
        <p:blipFill>
          <a:blip r:embed="rId2"/>
          <a:srcRect/>
          <a:stretch>
            <a:fillRect/>
          </a:stretch>
        </p:blipFill>
        <p:spPr bwMode="auto">
          <a:xfrm>
            <a:off x="2143108" y="2085991"/>
            <a:ext cx="4229100" cy="3629025"/>
          </a:xfrm>
          <a:prstGeom prst="rect">
            <a:avLst/>
          </a:prstGeom>
          <a:noFill/>
        </p:spPr>
      </p:pic>
      <p:sp>
        <p:nvSpPr>
          <p:cNvPr id="5" name="スライド番号プレースホルダ 4"/>
          <p:cNvSpPr>
            <a:spLocks noGrp="1"/>
          </p:cNvSpPr>
          <p:nvPr>
            <p:ph type="sldNum" sz="quarter" idx="12"/>
          </p:nvPr>
        </p:nvSpPr>
        <p:spPr/>
        <p:txBody>
          <a:bodyPr/>
          <a:lstStyle/>
          <a:p>
            <a:fld id="{78EE9367-E00A-4283-A6D5-1D4FC1BE46AC}" type="slidenum">
              <a:rPr kumimoji="1" lang="ja-JP" altLang="en-US" smtClean="0"/>
              <a:pPr/>
              <a:t>22</a:t>
            </a:fld>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スノーグローブとベータ変換 </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我々が大きなラムダ式の計算に行うベータ規則による計算
基本等式を使ったベータ変換（これも人間の視点）
関数コードの実行エンジンが行うベータ変換
エンジンの変種、</a:t>
            </a:r>
            <a:r>
              <a:rPr kumimoji="1" lang="en-US" altLang="ja-JP" dirty="0" smtClean="0"/>
              <a:t>Exec, Apply, </a:t>
            </a:r>
            <a:r>
              <a:rPr kumimoji="1" lang="en-US" altLang="ja-JP" dirty="0" err="1" smtClean="0"/>
              <a:t>Eval</a:t>
            </a:r>
            <a:r>
              <a:rPr kumimoji="1" lang="ja-JP" altLang="en-US" dirty="0" smtClean="0"/>
              <a:t>でもベータ変換が微妙に違う</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絵の描き方 </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口頭とホワイトボードで。</a:t>
            </a:r>
            <a:r>
              <a:rPr kumimoji="1" lang="en-US" altLang="ja-JP"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24</a:t>
            </a:fld>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関数と計算機 </a:t>
            </a:r>
            <a:endParaRPr kumimoji="1" lang="ja-JP" altLang="en-US" dirty="0"/>
          </a:p>
        </p:txBody>
      </p:sp>
      <p:sp>
        <p:nvSpPr>
          <p:cNvPr id="3" name="コンテンツ プレースホルダ 2"/>
          <p:cNvSpPr>
            <a:spLocks noGrp="1"/>
          </p:cNvSpPr>
          <p:nvPr>
            <p:ph idx="1"/>
          </p:nvPr>
        </p:nvSpPr>
        <p:spPr>
          <a:xfrm>
            <a:off x="457200" y="1428736"/>
            <a:ext cx="8229600" cy="3471874"/>
          </a:xfrm>
        </p:spPr>
        <p:txBody>
          <a:bodyPr>
            <a:noAutofit/>
          </a:bodyPr>
          <a:lstStyle/>
          <a:p>
            <a:pPr marL="0" indent="0">
              <a:buNone/>
            </a:pPr>
            <a:r>
              <a:rPr kumimoji="1" lang="ja-JP" altLang="en-US" sz="7200" dirty="0" smtClean="0"/>
              <a:t>関数だけで計算機の動作を記述・説明できるの？</a:t>
            </a:r>
            <a:endParaRPr kumimoji="1" lang="ja-JP" altLang="en-US" sz="7200" dirty="0"/>
          </a:p>
        </p:txBody>
      </p:sp>
      <p:sp>
        <p:nvSpPr>
          <p:cNvPr id="4" name="正方形/長方形 3"/>
          <p:cNvSpPr/>
          <p:nvPr/>
        </p:nvSpPr>
        <p:spPr>
          <a:xfrm>
            <a:off x="457200" y="5143512"/>
            <a:ext cx="8121134" cy="1323439"/>
          </a:xfrm>
          <a:prstGeom prst="rect">
            <a:avLst/>
          </a:prstGeom>
        </p:spPr>
        <p:txBody>
          <a:bodyPr wrap="none">
            <a:spAutoFit/>
          </a:bodyPr>
          <a:lstStyle/>
          <a:p>
            <a:r>
              <a:rPr lang="ja-JP" altLang="en-US" sz="8000" dirty="0" smtClean="0"/>
              <a:t>はい、できますよ。</a:t>
            </a:r>
            <a:endParaRPr lang="ja-JP" altLang="en-US" sz="8000" dirty="0"/>
          </a:p>
        </p:txBody>
      </p:sp>
      <p:sp>
        <p:nvSpPr>
          <p:cNvPr id="5" name="スライド番号プレースホルダ 4"/>
          <p:cNvSpPr>
            <a:spLocks noGrp="1"/>
          </p:cNvSpPr>
          <p:nvPr>
            <p:ph type="sldNum" sz="quarter" idx="12"/>
          </p:nvPr>
        </p:nvSpPr>
        <p:spPr/>
        <p:txBody>
          <a:bodyPr/>
          <a:lstStyle/>
          <a:p>
            <a:fld id="{78EE9367-E00A-4283-A6D5-1D4FC1BE46AC}"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メモリー状態は</a:t>
            </a:r>
            <a:r>
              <a:rPr kumimoji="1" lang="en-US" altLang="ja-JP" dirty="0" smtClean="0"/>
              <a:t>1</a:t>
            </a:r>
            <a:r>
              <a:rPr kumimoji="1" lang="ja-JP" altLang="en-US" dirty="0" err="1" smtClean="0"/>
              <a:t>つの</a:t>
            </a:r>
            <a:r>
              <a:rPr kumimoji="1" lang="ja-JP" altLang="en-US" dirty="0" smtClean="0"/>
              <a:t>整数 </a:t>
            </a:r>
            <a:endParaRPr kumimoji="1" lang="ja-JP" altLang="en-US" dirty="0"/>
          </a:p>
        </p:txBody>
      </p:sp>
      <p:sp>
        <p:nvSpPr>
          <p:cNvPr id="3" name="コンテンツ プレースホルダ 2"/>
          <p:cNvSpPr>
            <a:spLocks noGrp="1"/>
          </p:cNvSpPr>
          <p:nvPr>
            <p:ph idx="1"/>
          </p:nvPr>
        </p:nvSpPr>
        <p:spPr>
          <a:xfrm>
            <a:off x="142844" y="2714620"/>
            <a:ext cx="5500726" cy="2357454"/>
          </a:xfrm>
        </p:spPr>
        <p:txBody>
          <a:bodyPr>
            <a:normAutofit fontScale="85000" lnSpcReduction="10000"/>
          </a:bodyPr>
          <a:lstStyle/>
          <a:p>
            <a:r>
              <a:rPr kumimoji="1" lang="ja-JP" altLang="en-US" dirty="0" smtClean="0"/>
              <a:t>すべてのビット列 ＝ </a:t>
            </a:r>
            <a:r>
              <a:rPr kumimoji="1" lang="en-US" altLang="ja-JP" dirty="0" smtClean="0"/>
              <a:t>1</a:t>
            </a:r>
            <a:r>
              <a:rPr kumimoji="1" lang="ja-JP" altLang="en-US" dirty="0" smtClean="0"/>
              <a:t>以上の整数
都合で</a:t>
            </a:r>
            <a:r>
              <a:rPr kumimoji="1" lang="en-US" altLang="ja-JP" dirty="0" smtClean="0"/>
              <a:t>0</a:t>
            </a:r>
            <a:r>
              <a:rPr kumimoji="1" lang="ja-JP" altLang="en-US" dirty="0" smtClean="0"/>
              <a:t>も入れておこう（たいして意味はない、</a:t>
            </a:r>
            <a:r>
              <a:rPr kumimoji="1" lang="en-US" altLang="ja-JP" dirty="0" smtClean="0"/>
              <a:t>1</a:t>
            </a:r>
            <a:r>
              <a:rPr kumimoji="1" lang="ja-JP" altLang="en-US" dirty="0" smtClean="0"/>
              <a:t>ズラしてもいいし）
</a:t>
            </a:r>
            <a:r>
              <a:rPr kumimoji="1" lang="en-US" altLang="ja-JP" dirty="0" smtClean="0"/>
              <a:t>N = {0, 1, 2, 3, ...}</a:t>
            </a:r>
          </a:p>
        </p:txBody>
      </p:sp>
      <p:graphicFrame>
        <p:nvGraphicFramePr>
          <p:cNvPr id="4" name="表 3"/>
          <p:cNvGraphicFramePr>
            <a:graphicFrameLocks noGrp="1"/>
          </p:cNvGraphicFramePr>
          <p:nvPr/>
        </p:nvGraphicFramePr>
        <p:xfrm>
          <a:off x="5572132" y="1643050"/>
          <a:ext cx="3429024" cy="2758440"/>
        </p:xfrm>
        <a:graphic>
          <a:graphicData uri="http://schemas.openxmlformats.org/drawingml/2006/table">
            <a:tbl>
              <a:tblPr firstRow="1">
                <a:tableStyleId>{7E9639D4-E3E2-4D34-9284-5A2195B3D0D7}</a:tableStyleId>
              </a:tblPr>
              <a:tblGrid>
                <a:gridCol w="1028707"/>
                <a:gridCol w="857257"/>
                <a:gridCol w="1543060"/>
              </a:tblGrid>
              <a:tr h="333375">
                <a:tc>
                  <a:txBody>
                    <a:bodyPr/>
                    <a:lstStyle/>
                    <a:p>
                      <a:pPr algn="l" fontAlgn="ctr"/>
                      <a:r>
                        <a:rPr lang="ja-JP" altLang="en-US" sz="2200" u="none" strike="noStrike" dirty="0"/>
                        <a:t>ビット列</a:t>
                      </a:r>
                      <a:endParaRPr lang="ja-JP" altLang="en-US" sz="2200" b="0" i="0" u="none" strike="noStrike" dirty="0">
                        <a:solidFill>
                          <a:srgbClr val="000000"/>
                        </a:solidFill>
                        <a:latin typeface="ＭＳ Ｐゴシック"/>
                      </a:endParaRPr>
                    </a:p>
                  </a:txBody>
                  <a:tcPr marL="9525" marR="9525" marT="9525" marB="0" anchor="ct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2</a:t>
                      </a:r>
                      <a:r>
                        <a:rPr lang="ja-JP" altLang="en-US" sz="2200" u="none" strike="noStrike" dirty="0"/>
                        <a:t>進数 </a:t>
                      </a:r>
                      <a:endParaRPr lang="ja-JP" altLang="en-US" sz="2200" b="0" i="0" u="none" strike="noStrike" dirty="0">
                        <a:solidFill>
                          <a:srgbClr val="000000"/>
                        </a:solidFill>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tcPr>
                </a:tc>
                <a:tc>
                  <a:txBody>
                    <a:bodyPr/>
                    <a:lstStyle/>
                    <a:p>
                      <a:pPr algn="l" fontAlgn="ctr"/>
                      <a:r>
                        <a:rPr lang="ja-JP" altLang="en-US" sz="2200" u="none" strike="noStrike" dirty="0"/>
                        <a:t>整数</a:t>
                      </a:r>
                      <a:r>
                        <a:rPr lang="en-US" altLang="ja-JP" sz="2200" u="none" strike="noStrike" dirty="0"/>
                        <a:t>(10</a:t>
                      </a:r>
                      <a:r>
                        <a:rPr lang="ja-JP" altLang="en-US" sz="2200" u="none" strike="noStrike" dirty="0"/>
                        <a:t>進</a:t>
                      </a:r>
                      <a:r>
                        <a:rPr lang="en-US" altLang="ja-JP" sz="2200" u="none" strike="noStrike" dirty="0"/>
                        <a:t>) </a:t>
                      </a:r>
                      <a:endParaRPr lang="ja-JP" altLang="en-US"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dirty="0"/>
                        <a:t>''</a:t>
                      </a:r>
                      <a:endParaRPr lang="en-US" altLang="ja-JP" sz="2200" b="0" i="0" u="none" strike="noStrike" dirty="0">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1</a:t>
                      </a:r>
                      <a:endParaRPr lang="en-US" altLang="ja-JP" sz="2200" b="0" i="0" u="none" strike="noStrike" dirty="0">
                        <a:solidFill>
                          <a:srgbClr val="000000"/>
                        </a:solidFill>
                        <a:latin typeface="Calibri"/>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a:t>1</a:t>
                      </a:r>
                      <a:endParaRPr lang="en-US" altLang="ja-JP" sz="2200" b="0" i="0" u="none" strike="noStrike">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dirty="0"/>
                        <a:t>'0'      </a:t>
                      </a:r>
                      <a:endParaRPr lang="en-US" altLang="ja-JP" sz="2200" b="0" i="0" u="none" strike="noStrike" dirty="0">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10</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2</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a:t>'1'</a:t>
                      </a:r>
                      <a:endParaRPr lang="en-US" altLang="ja-JP" sz="2200" b="0" i="0" u="none" strike="noStrike">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11</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3</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dirty="0" smtClean="0"/>
                        <a:t>'00</a:t>
                      </a:r>
                      <a:r>
                        <a:rPr lang="en-US" altLang="ja-JP" sz="2200" u="none" strike="noStrike" dirty="0"/>
                        <a:t>'      </a:t>
                      </a:r>
                      <a:endParaRPr lang="en-US" altLang="ja-JP" sz="2200" b="0" i="0" u="none" strike="noStrike" dirty="0">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100</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4</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a:t>'01'      </a:t>
                      </a:r>
                      <a:endParaRPr lang="en-US" altLang="ja-JP" sz="2200" b="0" i="0" u="none" strike="noStrike">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a:t>101</a:t>
                      </a:r>
                      <a:endParaRPr lang="en-US" altLang="ja-JP" sz="2200" b="0" i="0" u="none" strike="noStrike">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5</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a:t>'10'      </a:t>
                      </a:r>
                      <a:endParaRPr lang="en-US" altLang="ja-JP" sz="2200" b="0" i="0" u="none" strike="noStrike">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a:t>110</a:t>
                      </a:r>
                      <a:endParaRPr lang="en-US" altLang="ja-JP" sz="2200" b="0" i="0" u="none" strike="noStrike">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fontAlgn="ctr"/>
                      <a:r>
                        <a:rPr lang="en-US" altLang="ja-JP" sz="2200" u="none" strike="noStrike" dirty="0"/>
                        <a:t>6</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r>
              <a:tr h="333375">
                <a:tc>
                  <a:txBody>
                    <a:bodyPr/>
                    <a:lstStyle/>
                    <a:p>
                      <a:pPr algn="l" fontAlgn="ctr"/>
                      <a:r>
                        <a:rPr lang="en-US" altLang="ja-JP" sz="2200" u="none" strike="noStrike"/>
                        <a:t>'11'</a:t>
                      </a:r>
                      <a:endParaRPr lang="en-US" altLang="ja-JP" sz="2200" b="0" i="0" u="none" strike="noStrike">
                        <a:solidFill>
                          <a:srgbClr val="000000"/>
                        </a:solidFill>
                        <a:latin typeface="Calibri"/>
                      </a:endParaRPr>
                    </a:p>
                  </a:txBody>
                  <a:tcPr marL="9525" marR="9525" marT="9525" marB="0" anchor="ctr">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algn="l" fontAlgn="ctr"/>
                      <a:r>
                        <a:rPr lang="en-US" altLang="ja-JP" sz="2200" u="none" strike="noStrike"/>
                        <a:t>111</a:t>
                      </a:r>
                      <a:endParaRPr lang="en-US" altLang="ja-JP" sz="2200" b="0" i="0" u="none" strike="noStrike">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tcPr>
                </a:tc>
                <a:tc>
                  <a:txBody>
                    <a:bodyPr/>
                    <a:lstStyle/>
                    <a:p>
                      <a:pPr algn="l" fontAlgn="ctr"/>
                      <a:r>
                        <a:rPr lang="en-US" altLang="ja-JP" sz="2200" u="none" strike="noStrike" dirty="0"/>
                        <a:t>7</a:t>
                      </a:r>
                      <a:endParaRPr lang="en-US" altLang="ja-JP" sz="2200" b="0" i="0" u="none" strike="noStrike" dirty="0">
                        <a:solidFill>
                          <a:srgbClr val="000000"/>
                        </a:solidFill>
                        <a:latin typeface="ＭＳ Ｐゴシック"/>
                      </a:endParaRPr>
                    </a:p>
                  </a:txBody>
                  <a:tcPr marL="9525" marR="9525" marT="9525" marB="0" anchor="ctr">
                    <a:lnL w="12700" cap="flat" cmpd="sng" algn="ctr">
                      <a:solidFill>
                        <a:schemeClr val="bg1">
                          <a:lumMod val="65000"/>
                        </a:schemeClr>
                      </a:solidFill>
                      <a:prstDash val="solid"/>
                      <a:round/>
                      <a:headEnd type="none" w="med" len="med"/>
                      <a:tailEnd type="none" w="med" len="med"/>
                    </a:lnL>
                    <a:lnT w="12700" cap="flat" cmpd="sng" algn="ctr">
                      <a:solidFill>
                        <a:schemeClr val="bg1">
                          <a:lumMod val="65000"/>
                        </a:schemeClr>
                      </a:solidFill>
                      <a:prstDash val="solid"/>
                      <a:round/>
                      <a:headEnd type="none" w="med" len="med"/>
                      <a:tailEnd type="none" w="med" len="med"/>
                    </a:lnT>
                  </a:tcPr>
                </a:tc>
              </a:tr>
            </a:tbl>
          </a:graphicData>
        </a:graphic>
      </p:graphicFrame>
      <p:sp>
        <p:nvSpPr>
          <p:cNvPr id="5" name="正方形/長方形 4"/>
          <p:cNvSpPr/>
          <p:nvPr/>
        </p:nvSpPr>
        <p:spPr>
          <a:xfrm>
            <a:off x="71406" y="1571612"/>
            <a:ext cx="4572032" cy="1357322"/>
          </a:xfrm>
          <a:prstGeom prst="rect">
            <a:avLst/>
          </a:prstGeom>
        </p:spPr>
        <p:txBody>
          <a:bodyPr wrap="square">
            <a:normAutofit/>
          </a:bodyPr>
          <a:lstStyle/>
          <a:p>
            <a:r>
              <a:rPr lang="ja-JP" altLang="en-US" sz="2800" dirty="0" smtClean="0"/>
              <a:t>どんな巨大なメモリーだって、その状態はビット列</a:t>
            </a:r>
            <a:endParaRPr lang="ja-JP" altLang="en-US" sz="2800" dirty="0"/>
          </a:p>
        </p:txBody>
      </p:sp>
      <p:sp>
        <p:nvSpPr>
          <p:cNvPr id="7" name="正方形/長方形 6"/>
          <p:cNvSpPr/>
          <p:nvPr/>
        </p:nvSpPr>
        <p:spPr>
          <a:xfrm>
            <a:off x="500034" y="4857760"/>
            <a:ext cx="7715304" cy="954107"/>
          </a:xfrm>
          <a:prstGeom prst="rect">
            <a:avLst/>
          </a:prstGeom>
        </p:spPr>
        <p:txBody>
          <a:bodyPr wrap="square">
            <a:spAutoFit/>
          </a:bodyPr>
          <a:lstStyle/>
          <a:p>
            <a:pPr>
              <a:buNone/>
            </a:pPr>
            <a:r>
              <a:rPr lang="ja-JP" altLang="en-US" sz="2800" dirty="0" smtClean="0"/>
              <a:t>プログラムは、走る前の状態から走り終わった後の状態への遷移を引き起こす。だから </a:t>
            </a:r>
            <a:r>
              <a:rPr lang="en-US" altLang="ja-JP" sz="2800" dirty="0" smtClean="0"/>
              <a:t>…</a:t>
            </a:r>
            <a:endParaRPr lang="ja-JP" altLang="en-US" sz="2800" dirty="0"/>
          </a:p>
        </p:txBody>
      </p:sp>
      <p:sp>
        <p:nvSpPr>
          <p:cNvPr id="8" name="スライド番号プレースホルダ 7"/>
          <p:cNvSpPr>
            <a:spLocks noGrp="1"/>
          </p:cNvSpPr>
          <p:nvPr>
            <p:ph type="sldNum" sz="quarter" idx="12"/>
          </p:nvPr>
        </p:nvSpPr>
        <p:spPr/>
        <p:txBody>
          <a:bodyPr/>
          <a:lstStyle/>
          <a:p>
            <a:fld id="{78EE9367-E00A-4283-A6D5-1D4FC1BE46AC}" type="slidenum">
              <a:rPr kumimoji="1" lang="ja-JP" altLang="en-US" smtClean="0"/>
              <a:pPr/>
              <a:t>26</a:t>
            </a:fld>
            <a:endParaRPr kumimoji="1"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関数と部分関数 </a:t>
            </a:r>
            <a:endParaRPr kumimoji="1" lang="ja-JP" altLang="en-US" dirty="0"/>
          </a:p>
        </p:txBody>
      </p:sp>
      <p:sp>
        <p:nvSpPr>
          <p:cNvPr id="3" name="コンテンツ プレースホルダ 2"/>
          <p:cNvSpPr>
            <a:spLocks noGrp="1"/>
          </p:cNvSpPr>
          <p:nvPr>
            <p:ph idx="1"/>
          </p:nvPr>
        </p:nvSpPr>
        <p:spPr>
          <a:xfrm>
            <a:off x="457200" y="1600200"/>
            <a:ext cx="8229600" cy="4972072"/>
          </a:xfrm>
        </p:spPr>
        <p:txBody>
          <a:bodyPr>
            <a:normAutofit fontScale="77500" lnSpcReduction="20000"/>
          </a:bodyPr>
          <a:lstStyle/>
          <a:p>
            <a:r>
              <a:rPr kumimoji="1" lang="en-US" altLang="ja-JP" dirty="0" smtClean="0"/>
              <a:t>N = {0, 1, 2, 3, ...}
f:N → N 
f</a:t>
            </a:r>
            <a:r>
              <a:rPr kumimoji="1" lang="ja-JP" altLang="en-US" dirty="0" smtClean="0"/>
              <a:t>は（通常の習慣では）全域関数
いつでも全域がいいとは限らない
</a:t>
            </a:r>
            <a:r>
              <a:rPr kumimoji="1" lang="en-US" altLang="ja-JP" dirty="0" smtClean="0"/>
              <a:t>f(x) := x/2
f(x) := 1/x
</a:t>
            </a:r>
            <a:r>
              <a:rPr kumimoji="1" lang="ja-JP" altLang="en-US" dirty="0" smtClean="0"/>
              <a:t>メモリ状態の表現
例外や無限走行
大きな</a:t>
            </a:r>
            <a:r>
              <a:rPr kumimoji="1" lang="en-US" altLang="ja-JP" dirty="0" smtClean="0"/>
              <a:t>k</a:t>
            </a:r>
            <a:r>
              <a:rPr kumimoji="1" lang="ja-JP" altLang="en-US" dirty="0" smtClean="0"/>
              <a:t>により </a:t>
            </a:r>
            <a:r>
              <a:rPr kumimoji="1" lang="en-US" altLang="ja-JP" dirty="0" smtClean="0"/>
              <a:t>{0, 1, ..., k}</a:t>
            </a:r>
            <a:r>
              <a:rPr kumimoji="1" lang="ja-JP" altLang="en-US" dirty="0" smtClean="0"/>
              <a:t>でも充分</a:t>
            </a:r>
            <a:r>
              <a:rPr kumimoji="1" lang="en-US" altLang="ja-JP" dirty="0" smtClean="0"/>
              <a:t/>
            </a:r>
            <a:br>
              <a:rPr kumimoji="1" lang="en-US" altLang="ja-JP" dirty="0" smtClean="0"/>
            </a:br>
            <a:r>
              <a:rPr kumimoji="1" lang="ja-JP" altLang="en-US" dirty="0" smtClean="0"/>
              <a:t>
</a:t>
            </a:r>
            <a:r>
              <a:rPr kumimoji="1" lang="en-US" altLang="ja-JP" dirty="0" smtClean="0"/>
              <a:t>f:N ⊃→ N
f</a:t>
            </a:r>
            <a:r>
              <a:rPr kumimoji="1" lang="ja-JP" altLang="en-US" dirty="0" smtClean="0"/>
              <a:t>は部分関数
計算で値を求める関数は部分関数</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27</a:t>
            </a:fld>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コードとデータ </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dirty="0" smtClean="0"/>
              <a:t>E</a:t>
            </a:r>
            <a:r>
              <a:rPr kumimoji="1" lang="ja-JP" altLang="en-US" dirty="0" smtClean="0"/>
              <a:t>が計算機だとすると：</a:t>
            </a:r>
            <a:endParaRPr kumimoji="1" lang="en-US" altLang="ja-JP" dirty="0" smtClean="0"/>
          </a:p>
          <a:p>
            <a:r>
              <a:rPr lang="en-US" altLang="ja-JP" dirty="0" smtClean="0"/>
              <a:t>E</a:t>
            </a:r>
            <a:r>
              <a:rPr lang="en-US" altLang="ja-JP" dirty="0" smtClean="0">
                <a:sym typeface="Wingdings" pitchFamily="2" charset="2"/>
              </a:rPr>
              <a:t>:</a:t>
            </a:r>
            <a:r>
              <a:rPr lang="en-US" altLang="ja-JP" dirty="0" smtClean="0"/>
              <a:t>N</a:t>
            </a:r>
            <a:r>
              <a:rPr lang="en-US" altLang="ja-JP" dirty="0" smtClean="0"/>
              <a:t>, </a:t>
            </a:r>
            <a:r>
              <a:rPr lang="en-US" altLang="ja-JP" dirty="0" smtClean="0"/>
              <a:t>N </a:t>
            </a:r>
            <a:r>
              <a:rPr lang="en-US" altLang="ja-JP" dirty="0" smtClean="0"/>
              <a:t>⊃→ N
E:(N</a:t>
            </a:r>
            <a:r>
              <a:rPr lang="en-US" altLang="ja-JP" baseline="30000" dirty="0" smtClean="0"/>
              <a:t>N</a:t>
            </a:r>
            <a:r>
              <a:rPr lang="en-US" altLang="ja-JP" dirty="0" smtClean="0"/>
              <a:t>, N) → N </a:t>
            </a:r>
            <a:r>
              <a:rPr lang="ja-JP" altLang="en-US" dirty="0" smtClean="0"/>
              <a:t>でいいか？
やっぱり、</a:t>
            </a:r>
            <a:r>
              <a:rPr lang="en-US" altLang="ja-JP" dirty="0" smtClean="0"/>
              <a:t>E:(N</a:t>
            </a:r>
            <a:r>
              <a:rPr lang="en-US" altLang="ja-JP" baseline="30000" dirty="0" smtClean="0"/>
              <a:t>N</a:t>
            </a:r>
            <a:r>
              <a:rPr lang="en-US" altLang="ja-JP" dirty="0" smtClean="0"/>
              <a:t>, N) ⊃→ N 
</a:t>
            </a:r>
            <a:r>
              <a:rPr lang="ja-JP" altLang="en-US" dirty="0" smtClean="0"/>
              <a:t>もっと正確に言うと </a:t>
            </a:r>
            <a:r>
              <a:rPr lang="en-US" altLang="ja-JP"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28</a:t>
            </a:fld>
            <a:endParaRPr kumimoji="1"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奇妙な不等式 </a:t>
            </a:r>
            <a:endParaRPr kumimoji="1" lang="ja-JP" altLang="en-US" dirty="0"/>
          </a:p>
        </p:txBody>
      </p:sp>
      <p:sp>
        <p:nvSpPr>
          <p:cNvPr id="3" name="コンテンツ プレースホルダ 2"/>
          <p:cNvSpPr>
            <a:spLocks noGrp="1"/>
          </p:cNvSpPr>
          <p:nvPr>
            <p:ph idx="1"/>
          </p:nvPr>
        </p:nvSpPr>
        <p:spPr/>
        <p:txBody>
          <a:bodyPr/>
          <a:lstStyle/>
          <a:p>
            <a:r>
              <a:rPr kumimoji="1" lang="pt-BR" altLang="ja-JP" dirty="0" smtClean="0"/>
              <a:t>a</a:t>
            </a:r>
            <a:r>
              <a:rPr kumimoji="1" lang="pt-BR" altLang="ja-JP" baseline="30000" dirty="0" smtClean="0"/>
              <a:t>a</a:t>
            </a:r>
            <a:r>
              <a:rPr kumimoji="1" lang="pt-BR" altLang="ja-JP" dirty="0" smtClean="0"/>
              <a:t> ≦ a
a×a ≦ a</a:t>
            </a:r>
            <a:br>
              <a:rPr kumimoji="1" lang="pt-BR" altLang="ja-JP" dirty="0" smtClean="0"/>
            </a:br>
            <a:r>
              <a:rPr kumimoji="1" lang="pt-BR" altLang="ja-JP" dirty="0" smtClean="0"/>
              <a:t>
A</a:t>
            </a:r>
            <a:r>
              <a:rPr kumimoji="1" lang="pt-BR" altLang="ja-JP" baseline="30000" dirty="0" smtClean="0"/>
              <a:t>A</a:t>
            </a:r>
            <a:r>
              <a:rPr kumimoji="1" lang="pt-BR" altLang="ja-JP" dirty="0" smtClean="0"/>
              <a:t> ⊆ A
A×A ⊆ A</a:t>
            </a:r>
            <a:br>
              <a:rPr kumimoji="1" lang="pt-BR" altLang="ja-JP" dirty="0" smtClean="0"/>
            </a:br>
            <a:r>
              <a:rPr kumimoji="1" lang="pt-BR" altLang="ja-JP" dirty="0" smtClean="0"/>
              <a:t>
(N</a:t>
            </a:r>
            <a:r>
              <a:rPr kumimoji="1" lang="pt-BR" altLang="ja-JP" baseline="30000" dirty="0" smtClean="0"/>
              <a:t>N</a:t>
            </a:r>
            <a:r>
              <a:rPr kumimoji="1" lang="pt-BR" altLang="ja-JP" dirty="0" smtClean="0"/>
              <a:t>) ⊂ N </a:t>
            </a:r>
            <a:r>
              <a:rPr kumimoji="1" lang="ja-JP" altLang="pt-BR" dirty="0" smtClean="0"/>
              <a:t>（＝</a:t>
            </a:r>
            <a:r>
              <a:rPr kumimoji="1" lang="ja-JP" altLang="en-US" dirty="0" smtClean="0"/>
              <a:t>ではない）
</a:t>
            </a:r>
            <a:r>
              <a:rPr kumimoji="1" lang="pt-BR" altLang="ja-JP" dirty="0" smtClean="0"/>
              <a:t>N×N ⊆ N</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29</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全体（</a:t>
            </a:r>
            <a:r>
              <a:rPr kumimoji="1" lang="en-US" altLang="ja-JP" dirty="0" smtClean="0"/>
              <a:t>3</a:t>
            </a:r>
            <a:r>
              <a:rPr kumimoji="1" lang="ja-JP" altLang="en-US" dirty="0" smtClean="0"/>
              <a:t>回）の目標 </a:t>
            </a:r>
            <a:endParaRPr kumimoji="1" lang="ja-JP" altLang="en-US" dirty="0"/>
          </a:p>
        </p:txBody>
      </p:sp>
      <p:sp>
        <p:nvSpPr>
          <p:cNvPr id="3" name="コンテンツ プレースホルダ 2"/>
          <p:cNvSpPr>
            <a:spLocks noGrp="1"/>
          </p:cNvSpPr>
          <p:nvPr>
            <p:ph idx="1"/>
          </p:nvPr>
        </p:nvSpPr>
        <p:spPr>
          <a:xfrm>
            <a:off x="285720" y="1600200"/>
            <a:ext cx="8643998" cy="4525963"/>
          </a:xfrm>
        </p:spPr>
        <p:txBody>
          <a:bodyPr>
            <a:normAutofit/>
          </a:bodyPr>
          <a:lstStyle/>
          <a:p>
            <a:pPr marL="0" indent="0">
              <a:buNone/>
            </a:pPr>
            <a:r>
              <a:rPr kumimoji="1" lang="ja-JP" altLang="en-US" sz="3000" dirty="0" smtClean="0"/>
              <a:t>ラムダ計算、自然演繹による推論、デカルト閉圏の三位一体を知る。</a:t>
            </a:r>
            <a:endParaRPr kumimoji="1" lang="en-US" altLang="ja-JP" sz="3000" dirty="0" smtClean="0"/>
          </a:p>
          <a:p>
            <a:pPr marL="0" indent="0">
              <a:buNone/>
            </a:pPr>
            <a:r>
              <a:rPr kumimoji="1" lang="ja-JP" altLang="en-US" sz="3000" dirty="0" smtClean="0"/>
              <a:t>
今回は、大きなラムダ計算と小さなラムダ計算に慣れ、</a:t>
            </a:r>
            <a:r>
              <a:rPr kumimoji="1" lang="en-US" altLang="ja-JP" sz="3000" dirty="0" smtClean="0"/>
              <a:t>
</a:t>
            </a:r>
            <a:r>
              <a:rPr kumimoji="1" lang="ja-JP" altLang="en-US" sz="3000" dirty="0" smtClean="0"/>
              <a:t>計算の世界（</a:t>
            </a:r>
            <a:r>
              <a:rPr kumimoji="1" lang="en-US" altLang="ja-JP" sz="3000" dirty="0" smtClean="0"/>
              <a:t>the world of computation</a:t>
            </a:r>
            <a:r>
              <a:rPr kumimoji="1" lang="ja-JP" altLang="en-US" sz="3000" dirty="0" smtClean="0"/>
              <a:t>）を体感し、</a:t>
            </a:r>
            <a:r>
              <a:rPr kumimoji="1" lang="en-US" altLang="ja-JP" sz="3000" dirty="0" smtClean="0"/>
              <a:t>
</a:t>
            </a:r>
            <a:r>
              <a:rPr kumimoji="1" lang="ja-JP" altLang="en-US" sz="3000" dirty="0" smtClean="0"/>
              <a:t>計算の限界、ある主の判断・決定の不可能性を納得しましょう。
</a:t>
            </a:r>
            <a:endParaRPr kumimoji="1" lang="ja-JP" altLang="en-US" sz="3000"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もう一度記号の確認 </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 </a:t>
            </a:r>
            <a:r>
              <a:rPr kumimoji="1" lang="en-US" altLang="ja-JP" dirty="0" smtClean="0"/>
              <a:t>N -- </a:t>
            </a:r>
            <a:r>
              <a:rPr kumimoji="1" lang="ja-JP" altLang="en-US" dirty="0" smtClean="0"/>
              <a:t>自然数の全体
 </a:t>
            </a:r>
            <a:r>
              <a:rPr kumimoji="1" lang="en-US" altLang="ja-JP" dirty="0" smtClean="0"/>
              <a:t>(N</a:t>
            </a:r>
            <a:r>
              <a:rPr kumimoji="1" lang="en-US" altLang="ja-JP" baseline="30000" dirty="0" smtClean="0"/>
              <a:t>N</a:t>
            </a:r>
            <a:r>
              <a:rPr kumimoji="1" lang="en-US" altLang="ja-JP" dirty="0" smtClean="0"/>
              <a:t>) -- </a:t>
            </a:r>
            <a:r>
              <a:rPr kumimoji="1" lang="ja-JP" altLang="en-US" dirty="0" smtClean="0"/>
              <a:t>関数コードの全体
 </a:t>
            </a:r>
            <a:r>
              <a:rPr kumimoji="1" lang="en-US" altLang="ja-JP" dirty="0" smtClean="0"/>
              <a:t>f:X⊃→Y -- </a:t>
            </a:r>
            <a:r>
              <a:rPr kumimoji="1" lang="ja-JP" altLang="en-US" dirty="0" smtClean="0"/>
              <a:t>部分関数
 </a:t>
            </a:r>
            <a:r>
              <a:rPr kumimoji="1" lang="en-US" altLang="ja-JP" dirty="0" smtClean="0"/>
              <a:t>&lt;X⊃→Y&gt; -- </a:t>
            </a:r>
            <a:r>
              <a:rPr kumimoji="1" lang="ja-JP" altLang="en-US" dirty="0" smtClean="0"/>
              <a:t>部分関数の全体（ここだけの記法）
 </a:t>
            </a:r>
            <a:r>
              <a:rPr kumimoji="1" lang="en-US" altLang="ja-JP" dirty="0" smtClean="0"/>
              <a:t>f:X⊃→Y  ⇔  f∈&lt;X⊃→Y&gt;</a:t>
            </a:r>
          </a:p>
          <a:p>
            <a:pPr marL="0" indent="0">
              <a:buNone/>
            </a:pPr>
            <a:r>
              <a:rPr kumimoji="1" lang="en-US" altLang="ja-JP" dirty="0" smtClean="0"/>
              <a:t>
</a:t>
            </a:r>
            <a:r>
              <a:rPr kumimoji="1" lang="ja-JP" altLang="en-US" dirty="0" smtClean="0"/>
              <a:t>注意：部分関数の圏のなかで話をするなら、</a:t>
            </a:r>
            <a:r>
              <a:rPr kumimoji="1" lang="en-US" altLang="ja-JP" dirty="0" smtClean="0"/>
              <a:t>f: X⊃→Y </a:t>
            </a:r>
            <a:r>
              <a:rPr kumimoji="1" lang="ja-JP" altLang="en-US" dirty="0" smtClean="0"/>
              <a:t>を </a:t>
            </a:r>
            <a:r>
              <a:rPr kumimoji="1" lang="en-US" altLang="ja-JP" dirty="0" smtClean="0"/>
              <a:t>f:X→Y</a:t>
            </a:r>
            <a:r>
              <a:rPr kumimoji="1" lang="ja-JP" altLang="en-US" dirty="0" smtClean="0"/>
              <a:t>と書いても差し支えない。</a:t>
            </a:r>
            <a:r>
              <a:rPr kumimoji="1" lang="en-US" altLang="ja-JP"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30</a:t>
            </a:fld>
            <a:endParaRPr kumimoji="1" lang="ja-JP"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計算の世界を記述しよう </a:t>
            </a:r>
            <a:endParaRPr kumimoji="1" lang="ja-JP" altLang="en-US" dirty="0"/>
          </a:p>
        </p:txBody>
      </p:sp>
      <p:sp>
        <p:nvSpPr>
          <p:cNvPr id="3" name="コンテンツ プレースホルダ 2"/>
          <p:cNvSpPr>
            <a:spLocks noGrp="1"/>
          </p:cNvSpPr>
          <p:nvPr>
            <p:ph idx="1"/>
          </p:nvPr>
        </p:nvSpPr>
        <p:spPr>
          <a:xfrm>
            <a:off x="428596" y="2500306"/>
            <a:ext cx="8229600" cy="2400304"/>
          </a:xfrm>
        </p:spPr>
        <p:txBody>
          <a:bodyPr/>
          <a:lstStyle/>
          <a:p>
            <a:pPr>
              <a:buNone/>
            </a:pPr>
            <a:r>
              <a:rPr kumimoji="1" lang="en-US" altLang="ja-JP" dirty="0" smtClean="0"/>
              <a:t>3</a:t>
            </a:r>
            <a:r>
              <a:rPr kumimoji="1" lang="ja-JP" altLang="en-US" dirty="0" smtClean="0"/>
              <a:t>種のラムダ式を道具として、</a:t>
            </a:r>
            <a:r>
              <a:rPr kumimoji="1" lang="en-US" altLang="ja-JP" dirty="0" smtClean="0"/>
              <a:t>
</a:t>
            </a:r>
            <a:r>
              <a:rPr kumimoji="1" lang="ja-JP" altLang="en-US" dirty="0" smtClean="0"/>
              <a:t>基本等式を念頭におきながら、</a:t>
            </a:r>
            <a:r>
              <a:rPr kumimoji="1" lang="en-US" altLang="ja-JP" dirty="0" smtClean="0"/>
              <a:t>
</a:t>
            </a:r>
            <a:r>
              <a:rPr kumimoji="1" lang="ja-JP" altLang="en-US" dirty="0" smtClean="0"/>
              <a:t>計算の世界を記述しよう。</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31</a:t>
            </a:fld>
            <a:endParaRPr kumimoji="1"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計算の世界 </a:t>
            </a:r>
            <a:endParaRPr kumimoji="1" lang="ja-JP" altLang="en-US" dirty="0"/>
          </a:p>
        </p:txBody>
      </p:sp>
      <p:sp>
        <p:nvSpPr>
          <p:cNvPr id="3" name="コンテンツ プレースホルダ 2"/>
          <p:cNvSpPr>
            <a:spLocks noGrp="1"/>
          </p:cNvSpPr>
          <p:nvPr>
            <p:ph idx="1"/>
          </p:nvPr>
        </p:nvSpPr>
        <p:spPr>
          <a:xfrm>
            <a:off x="214282" y="1600200"/>
            <a:ext cx="8786874" cy="4525963"/>
          </a:xfrm>
        </p:spPr>
        <p:txBody>
          <a:bodyPr>
            <a:normAutofit fontScale="85000" lnSpcReduction="10000"/>
          </a:bodyPr>
          <a:lstStyle/>
          <a:p>
            <a:pPr marL="271463" indent="-271463"/>
            <a:r>
              <a:rPr kumimoji="1" lang="ja-JP" altLang="en-US" dirty="0" smtClean="0"/>
              <a:t>データ領域と関数（計算可能な部分関数）が構成する世界
モノ（データ）と働き（関数）を徹底的に区別することにより、モノと働きを同一視できるメカニズムを解明する
サブルーチンが関数なのではない！
コンピュータの計算は関数だと思ってよい
手続きや副作用も関数として表現可能
ブートストラップも関数
プログラム断片も関数
その他、計算行為や計算現象は何でも関数</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32</a:t>
            </a:fld>
            <a:endParaRPr kumimoji="1" lang="ja-JP"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もっと広く考えよう </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kumimoji="1" lang="ja-JP" altLang="en-US" dirty="0" smtClean="0"/>
              <a:t>計算の世界を包括的に眺める、そこで起きている計算現象を捉える
自然も生物も人間も機械も社会も計算している
機械の計算、力学（機械学）的、電気的（回路）、電子的
化学反応や</a:t>
            </a:r>
            <a:r>
              <a:rPr kumimoji="1" lang="en-US" altLang="ja-JP" dirty="0" smtClean="0"/>
              <a:t>DNA</a:t>
            </a:r>
            <a:r>
              <a:rPr kumimoji="1" lang="ja-JP" altLang="en-US" dirty="0" err="1" smtClean="0"/>
              <a:t>やら</a:t>
            </a:r>
            <a:r>
              <a:rPr kumimoji="1" lang="ja-JP" altLang="en-US" dirty="0" smtClean="0"/>
              <a:t>でも計算できる
データ領域 </a:t>
            </a:r>
            <a:r>
              <a:rPr kumimoji="1" lang="en-US" altLang="ja-JP" dirty="0" smtClean="0"/>
              <a:t>-- </a:t>
            </a:r>
            <a:r>
              <a:rPr kumimoji="1" lang="ja-JP" altLang="en-US" dirty="0" smtClean="0"/>
              <a:t>数値や記号的表現（文字、文字列、ツリーなど）、紙に書いたナニカ、音声、模様や絵なども
人間可読／可視／可聴な表現もデータ領域に入る
データ領域には型が付く
型は運用上の約束事であり、「みなし方」のヒントまたは強制である（圏論では常に強制と考える）</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33</a:t>
            </a:fld>
            <a:endParaRPr kumimoji="1"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計算の世界の前提あるいは仮説 </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ja-JP" altLang="en-US" dirty="0" smtClean="0"/>
              <a:t>自然数領域やその部分領域がある
タプルが作れる
色々なエンジンがある
そのなかには万能なエンジンがある
エンジンに関しては基本等式が成立する
万能なエンジンに対して、エンジン自身を含めてすべての関数をコンパイルできる</a:t>
            </a:r>
            <a:endParaRPr kumimoji="1" lang="en-US" altLang="ja-JP" dirty="0" smtClean="0"/>
          </a:p>
          <a:p>
            <a:pPr marL="0" indent="0">
              <a:buNone/>
            </a:pPr>
            <a:r>
              <a:rPr kumimoji="1" lang="ja-JP" altLang="en-US" dirty="0" smtClean="0"/>
              <a:t>
最後の仮説は、スノーグローブ現象が起きていることを認めること。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34</a:t>
            </a:fld>
            <a:endParaRPr kumimoji="1" lang="ja-JP"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人間による計算 </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人間可読な表現を人間が解釈計算することも「基本等式」
自然界の関数</a:t>
            </a:r>
            <a:r>
              <a:rPr kumimoji="1" lang="en-US" altLang="ja-JP" dirty="0" smtClean="0"/>
              <a:t>f</a:t>
            </a:r>
            <a:r>
              <a:rPr kumimoji="1" lang="ja-JP" altLang="en-US" dirty="0" smtClean="0"/>
              <a:t>を、人間可読表現</a:t>
            </a:r>
            <a:r>
              <a:rPr kumimoji="1" lang="en-US" altLang="ja-JP" dirty="0" err="1" smtClean="0"/>
              <a:t>f</a:t>
            </a:r>
            <a:r>
              <a:rPr kumimoji="1" lang="en-US" altLang="ja-JP" baseline="30000" dirty="0" err="1" smtClean="0"/>
              <a:t>^H</a:t>
            </a:r>
            <a:r>
              <a:rPr lang="en-US" altLang="ja-JP" dirty="0" smtClean="0"/>
              <a:t> </a:t>
            </a:r>
            <a:r>
              <a:rPr kumimoji="1" lang="ja-JP" altLang="en-US" dirty="0" smtClean="0"/>
              <a:t>として記述することもイデアルコンパイル
解釈計算する人間を</a:t>
            </a:r>
            <a:r>
              <a:rPr kumimoji="1" lang="en-US" altLang="ja-JP" dirty="0" smtClean="0"/>
              <a:t>H</a:t>
            </a:r>
            <a:r>
              <a:rPr kumimoji="1" lang="ja-JP" altLang="en-US" dirty="0" smtClean="0"/>
              <a:t>とすると、</a:t>
            </a:r>
            <a:r>
              <a:rPr kumimoji="1" lang="en-US" altLang="ja-JP" dirty="0" smtClean="0"/>
              <a:t>H</a:t>
            </a:r>
            <a:r>
              <a:rPr kumimoji="1" lang="ja-JP" altLang="en-US" dirty="0" smtClean="0"/>
              <a:t>をエンジン</a:t>
            </a:r>
            <a:r>
              <a:rPr kumimoji="1" lang="en-US" altLang="ja-JP" dirty="0" smtClean="0"/>
              <a:t>M</a:t>
            </a:r>
            <a:r>
              <a:rPr kumimoji="1" lang="ja-JP" altLang="en-US" dirty="0" smtClean="0"/>
              <a:t>によってコード化すると </a:t>
            </a:r>
            <a:r>
              <a:rPr kumimoji="1" lang="en-US" altLang="ja-JP" dirty="0" smtClean="0"/>
              <a:t>H</a:t>
            </a:r>
            <a:r>
              <a:rPr kumimoji="1" lang="en-US" altLang="ja-JP" baseline="30000" dirty="0" smtClean="0"/>
              <a:t>^M</a:t>
            </a:r>
            <a:r>
              <a:rPr kumimoji="1" lang="en-US" altLang="ja-JP" dirty="0" smtClean="0"/>
              <a:t>
H</a:t>
            </a:r>
            <a:r>
              <a:rPr kumimoji="1" lang="en-US" altLang="ja-JP" baseline="30000" dirty="0" smtClean="0"/>
              <a:t>^M</a:t>
            </a:r>
            <a:r>
              <a:rPr kumimoji="1" lang="ja-JP" altLang="en-US" dirty="0" err="1" smtClean="0"/>
              <a:t>は人間可読な</a:t>
            </a:r>
            <a:r>
              <a:rPr kumimoji="1" lang="ja-JP" altLang="en-US" dirty="0" smtClean="0"/>
              <a:t>表現（</a:t>
            </a:r>
            <a:r>
              <a:rPr kumimoji="1" lang="en-US" altLang="ja-JP" dirty="0" smtClean="0"/>
              <a:t>H-</a:t>
            </a:r>
            <a:r>
              <a:rPr kumimoji="1" lang="ja-JP" altLang="en-US" dirty="0" smtClean="0"/>
              <a:t>関数コード）を、機械語コード</a:t>
            </a:r>
            <a:r>
              <a:rPr kumimoji="1" lang="en-US" altLang="ja-JP" dirty="0" smtClean="0"/>
              <a:t>H</a:t>
            </a:r>
            <a:r>
              <a:rPr kumimoji="1" lang="en-US" altLang="ja-JP" baseline="30000" dirty="0" smtClean="0"/>
              <a:t>^M</a:t>
            </a:r>
            <a:r>
              <a:rPr kumimoji="1" lang="en-US" altLang="ja-JP" dirty="0" smtClean="0"/>
              <a:t>(s)</a:t>
            </a:r>
            <a:r>
              <a:rPr kumimoji="1" lang="ja-JP" altLang="en-US" dirty="0" smtClean="0"/>
              <a:t>に直す</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35</a:t>
            </a:fld>
            <a:endParaRPr kumimoji="1" lang="ja-JP"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その他いろんな例 </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トランスレータ、エミュレータ
スタンドアロンなコンパイラ
クロスコンパイラ
コンパイラプログラム
リンカーみたいな
高級言語のネイティブコード化</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36</a:t>
            </a:fld>
            <a:endParaRPr kumimoji="1"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不可能性の証明 </a:t>
            </a:r>
            <a:endParaRPr kumimoji="1" lang="ja-JP" altLang="en-US" dirty="0"/>
          </a:p>
        </p:txBody>
      </p:sp>
      <p:sp>
        <p:nvSpPr>
          <p:cNvPr id="3" name="コンテンツ プレースホルダ 2"/>
          <p:cNvSpPr>
            <a:spLocks noGrp="1"/>
          </p:cNvSpPr>
          <p:nvPr>
            <p:ph idx="1"/>
          </p:nvPr>
        </p:nvSpPr>
        <p:spPr>
          <a:xfrm>
            <a:off x="457200" y="1643050"/>
            <a:ext cx="8229600" cy="3983047"/>
          </a:xfrm>
        </p:spPr>
        <p:txBody>
          <a:bodyPr/>
          <a:lstStyle/>
          <a:p>
            <a:pPr>
              <a:buNone/>
            </a:pPr>
            <a:r>
              <a:rPr kumimoji="1" lang="ja-JP" altLang="en-US" sz="7200" dirty="0" smtClean="0"/>
              <a:t>それは無理だ！</a:t>
            </a:r>
            <a:r>
              <a:rPr kumimoji="1" lang="en-US" altLang="ja-JP" sz="7200" dirty="0" smtClean="0"/>
              <a:t>
</a:t>
            </a:r>
            <a:r>
              <a:rPr kumimoji="1" lang="ja-JP" altLang="en-US" sz="7200" dirty="0" smtClean="0"/>
              <a:t>できるわけない！！</a:t>
            </a:r>
            <a:r>
              <a:rPr kumimoji="1" lang="en-US" altLang="ja-JP"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37</a:t>
            </a:fld>
            <a:endParaRPr kumimoji="1"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なにが不可能なのか </a:t>
            </a:r>
            <a:endParaRPr kumimoji="1" lang="ja-JP" altLang="en-US" dirty="0"/>
          </a:p>
        </p:txBody>
      </p:sp>
      <p:sp>
        <p:nvSpPr>
          <p:cNvPr id="3" name="コンテンツ プレースホルダ 2"/>
          <p:cNvSpPr>
            <a:spLocks noGrp="1"/>
          </p:cNvSpPr>
          <p:nvPr>
            <p:ph idx="1"/>
          </p:nvPr>
        </p:nvSpPr>
        <p:spPr>
          <a:xfrm>
            <a:off x="457200" y="1600200"/>
            <a:ext cx="8329642" cy="4525963"/>
          </a:xfrm>
        </p:spPr>
        <p:txBody>
          <a:bodyPr>
            <a:normAutofit fontScale="85000" lnSpcReduction="10000"/>
          </a:bodyPr>
          <a:lstStyle/>
          <a:p>
            <a:pPr>
              <a:buNone/>
            </a:pPr>
            <a:r>
              <a:rPr kumimoji="1" lang="ja-JP" altLang="en-US" dirty="0" smtClean="0"/>
              <a:t>人間や計算機が実行できるアルゴリズムにより、</a:t>
            </a:r>
            <a:endParaRPr lang="en-US" altLang="ja-JP" dirty="0" smtClean="0"/>
          </a:p>
          <a:p>
            <a:pPr>
              <a:lnSpc>
                <a:spcPct val="30000"/>
              </a:lnSpc>
              <a:buNone/>
            </a:pPr>
            <a:endParaRPr kumimoji="1" lang="en-US" altLang="ja-JP" dirty="0" smtClean="0"/>
          </a:p>
          <a:p>
            <a:pPr marL="514350" indent="-514350">
              <a:buFont typeface="+mj-lt"/>
              <a:buAutoNum type="arabicPeriod"/>
            </a:pPr>
            <a:r>
              <a:rPr lang="ja-JP" altLang="en-US" dirty="0" smtClean="0"/>
              <a:t>プログラムが停止するかどうかを確実に判断すること
プログラムが全域的かどうかを確実に判断すること
</a:t>
            </a:r>
            <a:r>
              <a:rPr lang="en-US" altLang="ja-JP" dirty="0" smtClean="0"/>
              <a:t>2</a:t>
            </a:r>
            <a:r>
              <a:rPr lang="ja-JP" altLang="en-US" dirty="0" err="1" smtClean="0"/>
              <a:t>つの</a:t>
            </a:r>
            <a:r>
              <a:rPr lang="ja-JP" altLang="en-US" dirty="0" smtClean="0"/>
              <a:t>プログラムが外延的に同値かどうかを確実に判断すること</a:t>
            </a:r>
            <a:endParaRPr lang="en-US" altLang="ja-JP" dirty="0" smtClean="0"/>
          </a:p>
          <a:p>
            <a:pPr marL="514350" indent="-514350">
              <a:buNone/>
            </a:pPr>
            <a:r>
              <a:rPr kumimoji="1" lang="ja-JP" altLang="en-US" dirty="0" smtClean="0"/>
              <a:t>
ここで、「プログラム＝計算可能な関数」と思ってよい。
外延的に同値とは「部分関数として等しい」こと。</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38</a:t>
            </a:fld>
            <a:endParaRPr kumimoji="1" lang="ja-JP"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 このプログラム（関数）は、</a:t>
            </a:r>
            <a:r>
              <a:rPr kumimoji="1" lang="en-US" altLang="ja-JP" dirty="0" smtClean="0"/>
              <a:t/>
            </a:r>
            <a:br>
              <a:rPr kumimoji="1" lang="en-US" altLang="ja-JP" dirty="0" smtClean="0"/>
            </a:br>
            <a:r>
              <a:rPr kumimoji="1" lang="ja-JP" altLang="en-US" dirty="0" smtClean="0"/>
              <a:t>この引数で停止する </a:t>
            </a:r>
            <a:endParaRPr kumimoji="1" lang="ja-JP" altLang="en-US" dirty="0"/>
          </a:p>
        </p:txBody>
      </p:sp>
      <p:sp>
        <p:nvSpPr>
          <p:cNvPr id="3" name="コンテンツ プレースホルダ 2"/>
          <p:cNvSpPr>
            <a:spLocks noGrp="1"/>
          </p:cNvSpPr>
          <p:nvPr>
            <p:ph idx="1"/>
          </p:nvPr>
        </p:nvSpPr>
        <p:spPr>
          <a:xfrm>
            <a:off x="457200" y="1600200"/>
            <a:ext cx="8229600" cy="5186386"/>
          </a:xfrm>
        </p:spPr>
        <p:txBody>
          <a:bodyPr>
            <a:normAutofit fontScale="77500" lnSpcReduction="20000"/>
          </a:bodyPr>
          <a:lstStyle/>
          <a:p>
            <a:pPr>
              <a:buNone/>
            </a:pPr>
            <a:r>
              <a:rPr kumimoji="1" lang="ja-JP" altLang="en-US" dirty="0" smtClean="0"/>
              <a:t>神様（超越者）の関数 </a:t>
            </a:r>
            <a:r>
              <a:rPr kumimoji="1" lang="en-US" altLang="ja-JP" dirty="0" smtClean="0"/>
              <a:t>GOOD(f, a) </a:t>
            </a:r>
            <a:r>
              <a:rPr kumimoji="1" lang="ja-JP" altLang="en-US" dirty="0" smtClean="0"/>
              <a:t>は、</a:t>
            </a:r>
            <a:endParaRPr lang="en-US" altLang="ja-JP" dirty="0" smtClean="0"/>
          </a:p>
          <a:p>
            <a:pPr>
              <a:lnSpc>
                <a:spcPct val="40000"/>
              </a:lnSpc>
              <a:buNone/>
            </a:pPr>
            <a:endParaRPr kumimoji="1" lang="en-US" altLang="ja-JP" dirty="0" smtClean="0"/>
          </a:p>
          <a:p>
            <a:r>
              <a:rPr lang="ja-JP" altLang="en-US" dirty="0" smtClean="0"/>
              <a:t>関数</a:t>
            </a:r>
            <a:r>
              <a:rPr lang="en-US" altLang="ja-JP" dirty="0" smtClean="0"/>
              <a:t>f</a:t>
            </a:r>
            <a:r>
              <a:rPr lang="ja-JP" altLang="en-US" dirty="0" smtClean="0"/>
              <a:t>に引数</a:t>
            </a:r>
            <a:r>
              <a:rPr lang="en-US" altLang="ja-JP" dirty="0" smtClean="0"/>
              <a:t>a</a:t>
            </a:r>
            <a:r>
              <a:rPr lang="ja-JP" altLang="en-US" dirty="0" smtClean="0"/>
              <a:t>を渡すと停止して戻り値を出力するなら </a:t>
            </a:r>
            <a:r>
              <a:rPr lang="en-US" altLang="ja-JP" dirty="0" smtClean="0"/>
              <a:t>true
</a:t>
            </a:r>
            <a:r>
              <a:rPr lang="ja-JP" altLang="en-US" dirty="0" smtClean="0"/>
              <a:t>関数</a:t>
            </a:r>
            <a:r>
              <a:rPr lang="en-US" altLang="ja-JP" dirty="0" smtClean="0"/>
              <a:t>f</a:t>
            </a:r>
            <a:r>
              <a:rPr lang="ja-JP" altLang="en-US" dirty="0" smtClean="0"/>
              <a:t>に引数</a:t>
            </a:r>
            <a:r>
              <a:rPr lang="en-US" altLang="ja-JP" dirty="0" smtClean="0"/>
              <a:t>a</a:t>
            </a:r>
            <a:r>
              <a:rPr lang="ja-JP" altLang="en-US" dirty="0" smtClean="0"/>
              <a:t>を渡すと例外となるか無限走行して戻り値を出力しないなら </a:t>
            </a:r>
            <a:r>
              <a:rPr lang="en-US" altLang="ja-JP" dirty="0" smtClean="0"/>
              <a:t>false</a:t>
            </a:r>
          </a:p>
          <a:p>
            <a:pPr>
              <a:lnSpc>
                <a:spcPct val="40000"/>
              </a:lnSpc>
              <a:buNone/>
            </a:pPr>
            <a:endParaRPr kumimoji="1" lang="en-US" altLang="ja-JP" dirty="0" smtClean="0"/>
          </a:p>
          <a:p>
            <a:pPr marL="0" indent="0">
              <a:buNone/>
            </a:pPr>
            <a:r>
              <a:rPr kumimoji="1" lang="ja-JP" altLang="en-US" dirty="0" smtClean="0"/>
              <a:t>を返す。 </a:t>
            </a:r>
            <a:r>
              <a:rPr kumimoji="1" lang="en-US" altLang="ja-JP" dirty="0" smtClean="0"/>
              <a:t>GOOD: &lt;N⊃→N&gt;, N → B</a:t>
            </a:r>
          </a:p>
          <a:p>
            <a:pPr marL="0" indent="0">
              <a:lnSpc>
                <a:spcPct val="40000"/>
              </a:lnSpc>
              <a:buNone/>
            </a:pPr>
            <a:endParaRPr lang="en-US" altLang="ja-JP" dirty="0" smtClean="0"/>
          </a:p>
          <a:p>
            <a:pPr marL="0" indent="0">
              <a:buNone/>
            </a:pPr>
            <a:r>
              <a:rPr kumimoji="1" lang="en-US" altLang="ja-JP" dirty="0" smtClean="0"/>
              <a:t>GOOD</a:t>
            </a:r>
            <a:r>
              <a:rPr kumimoji="1" lang="ja-JP" altLang="en-US" dirty="0" smtClean="0"/>
              <a:t>が人間により記述され、コンパイルされ、ライブラリとして使えるようになったと</a:t>
            </a:r>
            <a:r>
              <a:rPr kumimoji="1" lang="ja-JP" altLang="en-US" dirty="0" smtClean="0">
                <a:solidFill>
                  <a:srgbClr val="FF0000"/>
                </a:solidFill>
              </a:rPr>
              <a:t>仮定</a:t>
            </a:r>
            <a:r>
              <a:rPr kumimoji="1" lang="ja-JP" altLang="en-US" dirty="0" smtClean="0"/>
              <a:t>する。その“この世の関数”を </a:t>
            </a:r>
            <a:r>
              <a:rPr kumimoji="1" lang="en-US" altLang="ja-JP" dirty="0" smtClean="0"/>
              <a:t>good  </a:t>
            </a:r>
            <a:r>
              <a:rPr kumimoji="1" lang="ja-JP" altLang="en-US" dirty="0" smtClean="0"/>
              <a:t>とする。</a:t>
            </a:r>
            <a:endParaRPr lang="en-US" altLang="ja-JP" dirty="0" smtClean="0"/>
          </a:p>
          <a:p>
            <a:pPr marL="0" indent="0">
              <a:lnSpc>
                <a:spcPct val="40000"/>
              </a:lnSpc>
              <a:buNone/>
            </a:pPr>
            <a:endParaRPr kumimoji="1" lang="en-US" altLang="ja-JP" dirty="0" smtClean="0"/>
          </a:p>
          <a:p>
            <a:pPr marL="0" indent="0">
              <a:buNone/>
            </a:pPr>
            <a:r>
              <a:rPr kumimoji="1" lang="en-US" altLang="ja-JP" dirty="0" smtClean="0"/>
              <a:t>f</a:t>
            </a:r>
            <a:r>
              <a:rPr kumimoji="1" lang="ja-JP" altLang="en-US" dirty="0" smtClean="0"/>
              <a:t>の関数コードをビット列または整数とみなしたものを</a:t>
            </a:r>
            <a:r>
              <a:rPr kumimoji="1" lang="en-US" altLang="ja-JP" dirty="0" smtClean="0"/>
              <a:t>φ</a:t>
            </a:r>
            <a:r>
              <a:rPr kumimoji="1" lang="ja-JP" altLang="en-US" dirty="0" smtClean="0"/>
              <a:t>として、
   ・ </a:t>
            </a:r>
            <a:r>
              <a:rPr kumimoji="1" lang="en-US" altLang="ja-JP" dirty="0" smtClean="0"/>
              <a:t>good(φ, a) = GOOD(f, a)
good: N, N ⊃→ B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39</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前回のテーマはこれだった </a:t>
            </a:r>
            <a:endParaRPr kumimoji="1" lang="ja-JP" altLang="en-US" dirty="0"/>
          </a:p>
        </p:txBody>
      </p:sp>
      <p:sp>
        <p:nvSpPr>
          <p:cNvPr id="3" name="コンテンツ プレースホルダ 2"/>
          <p:cNvSpPr>
            <a:spLocks noGrp="1"/>
          </p:cNvSpPr>
          <p:nvPr>
            <p:ph idx="1"/>
          </p:nvPr>
        </p:nvSpPr>
        <p:spPr>
          <a:xfrm>
            <a:off x="457200" y="1357298"/>
            <a:ext cx="8229600" cy="4768865"/>
          </a:xfrm>
        </p:spPr>
        <p:txBody>
          <a:bodyPr>
            <a:normAutofit fontScale="77500" lnSpcReduction="20000"/>
          </a:bodyPr>
          <a:lstStyle/>
          <a:p>
            <a:pPr>
              <a:buNone/>
            </a:pPr>
            <a:endParaRPr kumimoji="1" lang="en-US" altLang="ja-JP" sz="7100" dirty="0" smtClean="0"/>
          </a:p>
          <a:p>
            <a:pPr>
              <a:buNone/>
            </a:pPr>
            <a:r>
              <a:rPr kumimoji="1" lang="ja-JP" altLang="en-US" sz="7100" dirty="0" smtClean="0"/>
              <a:t>スノーグローブ</a:t>
            </a:r>
            <a:r>
              <a:rPr kumimoji="1" lang="ja-JP" altLang="en-US" sz="5400" dirty="0" smtClean="0"/>
              <a:t> </a:t>
            </a:r>
            <a:r>
              <a:rPr kumimoji="1" lang="en-US" altLang="ja-JP" dirty="0" smtClean="0"/>
              <a:t>
</a:t>
            </a:r>
          </a:p>
          <a:p>
            <a:pPr>
              <a:buNone/>
            </a:pPr>
            <a:endParaRPr lang="en-US" altLang="ja-JP" dirty="0" smtClean="0"/>
          </a:p>
          <a:p>
            <a:pPr>
              <a:buNone/>
            </a:pPr>
            <a:endParaRPr kumimoji="1" lang="en-US" altLang="ja-JP" dirty="0" smtClean="0"/>
          </a:p>
          <a:p>
            <a:pPr>
              <a:buNone/>
            </a:pPr>
            <a:endParaRPr kumimoji="1" lang="en-US" altLang="ja-JP" dirty="0" smtClean="0"/>
          </a:p>
          <a:p>
            <a:pPr>
              <a:buNone/>
            </a:pPr>
            <a:r>
              <a:rPr kumimoji="1" lang="ja-JP" altLang="en-US" dirty="0" smtClean="0"/>
              <a:t>スノーグローブ現象と無縁ではいられない私達</a:t>
            </a:r>
            <a:endParaRPr kumimoji="1" lang="en-US" altLang="ja-JP" dirty="0" smtClean="0"/>
          </a:p>
          <a:p>
            <a:pPr>
              <a:buNone/>
            </a:pPr>
            <a:r>
              <a:rPr kumimoji="1" lang="ja-JP" altLang="en-US" dirty="0" smtClean="0"/>
              <a:t>
認識と了解のタフネスが必要</a:t>
            </a:r>
            <a:endParaRPr kumimoji="1" lang="ja-JP" altLang="en-US" dirty="0"/>
          </a:p>
        </p:txBody>
      </p:sp>
      <p:pic>
        <p:nvPicPr>
          <p:cNvPr id="48130" name="Picture 2" descr="http://www.chimaira.org/img2/snowglobe.gif"/>
          <p:cNvPicPr>
            <a:picLocks noChangeAspect="1" noChangeArrowheads="1" noCrop="1"/>
          </p:cNvPicPr>
          <p:nvPr/>
        </p:nvPicPr>
        <p:blipFill>
          <a:blip r:embed="rId2"/>
          <a:srcRect/>
          <a:stretch>
            <a:fillRect/>
          </a:stretch>
        </p:blipFill>
        <p:spPr bwMode="auto">
          <a:xfrm>
            <a:off x="5572132" y="1571612"/>
            <a:ext cx="2505075" cy="2847975"/>
          </a:xfrm>
          <a:prstGeom prst="rect">
            <a:avLst/>
          </a:prstGeom>
          <a:noFill/>
        </p:spPr>
      </p:pic>
      <p:sp>
        <p:nvSpPr>
          <p:cNvPr id="5" name="スライド番号プレースホルダ 4"/>
          <p:cNvSpPr>
            <a:spLocks noGrp="1"/>
          </p:cNvSpPr>
          <p:nvPr>
            <p:ph type="sldNum" sz="quarter" idx="12"/>
          </p:nvPr>
        </p:nvSpPr>
        <p:spPr/>
        <p:txBody>
          <a:bodyPr/>
          <a:lstStyle/>
          <a:p>
            <a:fld id="{78EE9367-E00A-4283-A6D5-1D4FC1BE46AC}"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関数</a:t>
            </a:r>
            <a:r>
              <a:rPr kumimoji="1" lang="en-US" altLang="ja-JP" dirty="0" smtClean="0"/>
              <a:t>s</a:t>
            </a:r>
            <a:r>
              <a:rPr kumimoji="1" lang="ja-JP" altLang="en-US" dirty="0" smtClean="0"/>
              <a:t>と値</a:t>
            </a:r>
            <a:r>
              <a:rPr kumimoji="1" lang="en-US" altLang="ja-JP" dirty="0" smtClean="0"/>
              <a:t>s(</a:t>
            </a:r>
            <a:r>
              <a:rPr kumimoji="1" lang="el-GR" altLang="ja-JP" dirty="0" smtClean="0"/>
              <a:t>σ) </a:t>
            </a:r>
            <a:endParaRPr kumimoji="1" lang="ja-JP" altLang="en-US" dirty="0"/>
          </a:p>
        </p:txBody>
      </p:sp>
      <p:sp>
        <p:nvSpPr>
          <p:cNvPr id="3" name="コンテンツ プレースホルダ 2"/>
          <p:cNvSpPr>
            <a:spLocks noGrp="1"/>
          </p:cNvSpPr>
          <p:nvPr>
            <p:ph idx="1"/>
          </p:nvPr>
        </p:nvSpPr>
        <p:spPr>
          <a:xfrm>
            <a:off x="285720" y="1357298"/>
            <a:ext cx="2900354" cy="5214974"/>
          </a:xfrm>
          <a:ln/>
        </p:spPr>
        <p:style>
          <a:lnRef idx="2">
            <a:schemeClr val="dk1"/>
          </a:lnRef>
          <a:fillRef idx="1">
            <a:schemeClr val="lt1"/>
          </a:fillRef>
          <a:effectRef idx="0">
            <a:schemeClr val="dk1"/>
          </a:effectRef>
          <a:fontRef idx="minor">
            <a:schemeClr val="dk1"/>
          </a:fontRef>
        </p:style>
        <p:txBody>
          <a:bodyPr>
            <a:noAutofit/>
          </a:bodyPr>
          <a:lstStyle/>
          <a:p>
            <a:pPr>
              <a:buNone/>
            </a:pPr>
            <a:r>
              <a:rPr kumimoji="1" lang="en-US" altLang="ja-JP" sz="2000" dirty="0" smtClean="0">
                <a:latin typeface="ＭＳ ゴシック" pitchFamily="49" charset="-128"/>
                <a:ea typeface="ＭＳ ゴシック" pitchFamily="49" charset="-128"/>
                <a:cs typeface="Arial Unicode MS" pitchFamily="50" charset="-128"/>
              </a:rPr>
              <a:t>function forever() {
 while(true) {
  ; // do nothing
 }
 return 0;
}</a:t>
            </a:r>
          </a:p>
          <a:p>
            <a:pPr>
              <a:buNone/>
            </a:pPr>
            <a:r>
              <a:rPr kumimoji="1" lang="en-US" altLang="ja-JP" sz="2000" dirty="0" smtClean="0">
                <a:latin typeface="ＭＳ ゴシック" pitchFamily="49" charset="-128"/>
                <a:ea typeface="ＭＳ ゴシック" pitchFamily="49" charset="-128"/>
                <a:cs typeface="Arial Unicode MS" pitchFamily="50" charset="-128"/>
              </a:rPr>
              <a:t>
function s(x) {
 if (good(x, x)) {
  forever();
 } else {
  return 0;
 }
}</a:t>
            </a:r>
            <a:endParaRPr kumimoji="1" lang="ja-JP" altLang="en-US" sz="2000" dirty="0">
              <a:latin typeface="ＭＳ ゴシック" pitchFamily="49" charset="-128"/>
              <a:ea typeface="ＭＳ ゴシック" pitchFamily="49" charset="-128"/>
              <a:cs typeface="Arial Unicode MS" pitchFamily="50" charset="-128"/>
            </a:endParaRPr>
          </a:p>
        </p:txBody>
      </p:sp>
      <p:sp>
        <p:nvSpPr>
          <p:cNvPr id="7" name="正方形/長方形 6"/>
          <p:cNvSpPr/>
          <p:nvPr/>
        </p:nvSpPr>
        <p:spPr>
          <a:xfrm>
            <a:off x="3571868" y="1928802"/>
            <a:ext cx="5286412" cy="1815882"/>
          </a:xfrm>
          <a:prstGeom prst="rect">
            <a:avLst/>
          </a:prstGeom>
        </p:spPr>
        <p:txBody>
          <a:bodyPr wrap="square">
            <a:spAutoFit/>
          </a:bodyPr>
          <a:lstStyle/>
          <a:p>
            <a:r>
              <a:rPr lang="en-US" altLang="ja-JP" sz="2800" dirty="0" smtClean="0"/>
              <a:t>s</a:t>
            </a:r>
            <a:r>
              <a:rPr lang="ja-JP" altLang="en-US" sz="2800" dirty="0" smtClean="0"/>
              <a:t>の関数コード（コンパイル済みイメージ）をビット列または整数とみなしたものを</a:t>
            </a:r>
            <a:r>
              <a:rPr lang="el-GR" altLang="ja-JP" sz="2800" dirty="0" smtClean="0"/>
              <a:t>σ</a:t>
            </a:r>
            <a:r>
              <a:rPr lang="ja-JP" altLang="en-US" sz="2800" dirty="0" smtClean="0"/>
              <a:t>とすると、値 </a:t>
            </a:r>
            <a:r>
              <a:rPr lang="en-US" altLang="ja-JP" sz="2800" dirty="0" smtClean="0"/>
              <a:t>s(</a:t>
            </a:r>
            <a:r>
              <a:rPr lang="el-GR" altLang="ja-JP" sz="2800" dirty="0" smtClean="0"/>
              <a:t>σ) </a:t>
            </a:r>
            <a:r>
              <a:rPr lang="ja-JP" altLang="en-US" sz="2800" dirty="0" err="1" smtClean="0"/>
              <a:t>がど</a:t>
            </a:r>
            <a:r>
              <a:rPr lang="ja-JP" altLang="en-US" sz="2800" dirty="0" smtClean="0"/>
              <a:t>うなるか？ </a:t>
            </a:r>
            <a:endParaRPr lang="ja-JP" altLang="en-US" sz="2800" dirty="0"/>
          </a:p>
        </p:txBody>
      </p:sp>
      <p:sp>
        <p:nvSpPr>
          <p:cNvPr id="8" name="スライド番号プレースホルダ 7"/>
          <p:cNvSpPr>
            <a:spLocks noGrp="1"/>
          </p:cNvSpPr>
          <p:nvPr>
            <p:ph type="sldNum" sz="quarter" idx="12"/>
          </p:nvPr>
        </p:nvSpPr>
        <p:spPr/>
        <p:txBody>
          <a:bodyPr/>
          <a:lstStyle/>
          <a:p>
            <a:fld id="{78EE9367-E00A-4283-A6D5-1D4FC1BE46AC}" type="slidenum">
              <a:rPr kumimoji="1" lang="ja-JP" altLang="en-US" smtClean="0"/>
              <a:pPr/>
              <a:t>40</a:t>
            </a:fld>
            <a:endParaRPr kumimoji="1"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値</a:t>
            </a:r>
            <a:r>
              <a:rPr kumimoji="1" lang="en-US" altLang="ja-JP" dirty="0" smtClean="0"/>
              <a:t>s(</a:t>
            </a:r>
            <a:r>
              <a:rPr kumimoji="1" lang="el-GR" altLang="ja-JP" dirty="0" smtClean="0"/>
              <a:t>σ)</a:t>
            </a:r>
            <a:r>
              <a:rPr kumimoji="1" lang="ja-JP" altLang="en-US" dirty="0" smtClean="0"/>
              <a:t>を考える </a:t>
            </a:r>
            <a:endParaRPr kumimoji="1" lang="ja-JP" altLang="en-US" dirty="0"/>
          </a:p>
        </p:txBody>
      </p:sp>
      <p:sp>
        <p:nvSpPr>
          <p:cNvPr id="3" name="コンテンツ プレースホルダ 2"/>
          <p:cNvSpPr>
            <a:spLocks noGrp="1"/>
          </p:cNvSpPr>
          <p:nvPr>
            <p:ph idx="1"/>
          </p:nvPr>
        </p:nvSpPr>
        <p:spPr>
          <a:xfrm>
            <a:off x="457200" y="1428736"/>
            <a:ext cx="8229600" cy="5072098"/>
          </a:xfrm>
        </p:spPr>
        <p:txBody>
          <a:bodyPr>
            <a:normAutofit fontScale="70000" lnSpcReduction="20000"/>
          </a:bodyPr>
          <a:lstStyle/>
          <a:p>
            <a:pPr>
              <a:buNone/>
            </a:pPr>
            <a:r>
              <a:rPr kumimoji="1" lang="ja-JP" altLang="en-US" dirty="0" smtClean="0"/>
              <a:t>確認： </a:t>
            </a:r>
            <a:r>
              <a:rPr kumimoji="1" lang="en-US" altLang="ja-JP" dirty="0" smtClean="0"/>
              <a:t>good(</a:t>
            </a:r>
            <a:r>
              <a:rPr kumimoji="1" lang="el-GR" altLang="ja-JP" dirty="0" smtClean="0"/>
              <a:t>σ, σ) = </a:t>
            </a:r>
            <a:r>
              <a:rPr kumimoji="1" lang="en-US" altLang="ja-JP" dirty="0" smtClean="0"/>
              <a:t>GOOD(s, </a:t>
            </a:r>
            <a:r>
              <a:rPr kumimoji="1" lang="el-GR" altLang="ja-JP" dirty="0" smtClean="0"/>
              <a:t>σ) </a:t>
            </a:r>
            <a:r>
              <a:rPr kumimoji="1" lang="ja-JP" altLang="en-US" dirty="0" smtClean="0"/>
              <a:t>は定義される。</a:t>
            </a:r>
            <a:endParaRPr kumimoji="1" lang="en-US" altLang="ja-JP" dirty="0" smtClean="0"/>
          </a:p>
          <a:p>
            <a:pPr>
              <a:buNone/>
            </a:pPr>
            <a:r>
              <a:rPr lang="en-US" altLang="ja-JP" dirty="0" smtClean="0"/>
              <a:t>            </a:t>
            </a:r>
            <a:r>
              <a:rPr kumimoji="1" lang="ja-JP" altLang="en-US" dirty="0" smtClean="0"/>
              <a:t>値は、</a:t>
            </a:r>
            <a:r>
              <a:rPr kumimoji="1" lang="en-US" altLang="ja-JP" dirty="0" smtClean="0"/>
              <a:t>true</a:t>
            </a:r>
            <a:r>
              <a:rPr kumimoji="1" lang="ja-JP" altLang="en-US" dirty="0" smtClean="0"/>
              <a:t>か</a:t>
            </a:r>
            <a:r>
              <a:rPr kumimoji="1" lang="en-US" altLang="ja-JP" dirty="0" smtClean="0"/>
              <a:t>false</a:t>
            </a:r>
            <a:r>
              <a:rPr kumimoji="1" lang="ja-JP" altLang="en-US" dirty="0" smtClean="0"/>
              <a:t>のどちらか。
</a:t>
            </a:r>
            <a:endParaRPr kumimoji="1" lang="en-US" altLang="ja-JP" dirty="0" smtClean="0"/>
          </a:p>
          <a:p>
            <a:pPr>
              <a:buNone/>
            </a:pPr>
            <a:r>
              <a:rPr kumimoji="1" lang="en-US" altLang="ja-JP" dirty="0" smtClean="0"/>
              <a:t>good(</a:t>
            </a:r>
            <a:r>
              <a:rPr kumimoji="1" lang="el-GR" altLang="ja-JP" dirty="0" smtClean="0"/>
              <a:t>σ, σ) = </a:t>
            </a:r>
            <a:r>
              <a:rPr kumimoji="1" lang="en-US" altLang="ja-JP" dirty="0" smtClean="0"/>
              <a:t>true </a:t>
            </a:r>
            <a:r>
              <a:rPr kumimoji="1" lang="ja-JP" altLang="en-US" dirty="0" smtClean="0"/>
              <a:t>のとき：
   </a:t>
            </a:r>
            <a:r>
              <a:rPr kumimoji="1" lang="en-US" altLang="ja-JP" dirty="0" smtClean="0"/>
              <a:t>1. GOOD(s, </a:t>
            </a:r>
            <a:r>
              <a:rPr kumimoji="1" lang="el-GR" altLang="ja-JP" dirty="0" smtClean="0"/>
              <a:t>σ) = </a:t>
            </a:r>
            <a:r>
              <a:rPr kumimoji="1" lang="en-US" altLang="ja-JP" dirty="0" smtClean="0"/>
              <a:t>true
   2. s(</a:t>
            </a:r>
            <a:r>
              <a:rPr kumimoji="1" lang="el-GR" altLang="ja-JP" dirty="0" smtClean="0"/>
              <a:t>σ) </a:t>
            </a:r>
            <a:r>
              <a:rPr kumimoji="1" lang="ja-JP" altLang="en-US" dirty="0" err="1" smtClean="0"/>
              <a:t>は停</a:t>
            </a:r>
            <a:r>
              <a:rPr kumimoji="1" lang="ja-JP" altLang="en-US" dirty="0" smtClean="0"/>
              <a:t>止して値を持つ
   </a:t>
            </a:r>
            <a:r>
              <a:rPr kumimoji="1" lang="en-US" altLang="ja-JP" dirty="0" smtClean="0"/>
              <a:t>3. if</a:t>
            </a:r>
            <a:r>
              <a:rPr kumimoji="1" lang="ja-JP" altLang="en-US" dirty="0" smtClean="0"/>
              <a:t>文の</a:t>
            </a:r>
            <a:r>
              <a:rPr kumimoji="1" lang="en-US" altLang="ja-JP" dirty="0" smtClean="0"/>
              <a:t>then</a:t>
            </a:r>
            <a:r>
              <a:rPr kumimoji="1" lang="ja-JP" altLang="en-US" dirty="0" smtClean="0"/>
              <a:t>部が実行される
   </a:t>
            </a:r>
            <a:r>
              <a:rPr kumimoji="1" lang="en-US" altLang="ja-JP" dirty="0" smtClean="0"/>
              <a:t>4. </a:t>
            </a:r>
            <a:r>
              <a:rPr kumimoji="1" lang="ja-JP" altLang="en-US" dirty="0" smtClean="0"/>
              <a:t>無限走行する</a:t>
            </a:r>
            <a:endParaRPr kumimoji="1" lang="en-US" altLang="ja-JP" dirty="0" smtClean="0"/>
          </a:p>
          <a:p>
            <a:pPr>
              <a:buNone/>
            </a:pPr>
            <a:r>
              <a:rPr kumimoji="1" lang="ja-JP" altLang="en-US" dirty="0" smtClean="0"/>
              <a:t>
</a:t>
            </a:r>
            <a:r>
              <a:rPr kumimoji="1" lang="en-US" altLang="ja-JP" dirty="0" smtClean="0"/>
              <a:t>good(</a:t>
            </a:r>
            <a:r>
              <a:rPr kumimoji="1" lang="el-GR" altLang="ja-JP" dirty="0" smtClean="0"/>
              <a:t>σ, σ) = </a:t>
            </a:r>
            <a:r>
              <a:rPr kumimoji="1" lang="en-US" altLang="ja-JP" dirty="0" smtClean="0"/>
              <a:t>false </a:t>
            </a:r>
            <a:r>
              <a:rPr kumimoji="1" lang="ja-JP" altLang="en-US" dirty="0" smtClean="0"/>
              <a:t>のとき：
   </a:t>
            </a:r>
            <a:r>
              <a:rPr kumimoji="1" lang="en-US" altLang="ja-JP" dirty="0" smtClean="0"/>
              <a:t>1. GOOD(s, </a:t>
            </a:r>
            <a:r>
              <a:rPr kumimoji="1" lang="el-GR" altLang="ja-JP" dirty="0" smtClean="0"/>
              <a:t>σ) = </a:t>
            </a:r>
            <a:r>
              <a:rPr kumimoji="1" lang="en-US" altLang="ja-JP" dirty="0" smtClean="0"/>
              <a:t>false
   2. s(</a:t>
            </a:r>
            <a:r>
              <a:rPr kumimoji="1" lang="el-GR" altLang="ja-JP" dirty="0" smtClean="0"/>
              <a:t>σ) </a:t>
            </a:r>
            <a:r>
              <a:rPr kumimoji="1" lang="ja-JP" altLang="en-US" dirty="0" smtClean="0"/>
              <a:t>は例外か無限走行して値を持たない
   </a:t>
            </a:r>
            <a:r>
              <a:rPr kumimoji="1" lang="en-US" altLang="ja-JP" dirty="0" smtClean="0"/>
              <a:t>3. if</a:t>
            </a:r>
            <a:r>
              <a:rPr kumimoji="1" lang="ja-JP" altLang="en-US" dirty="0" smtClean="0"/>
              <a:t>文の</a:t>
            </a:r>
            <a:r>
              <a:rPr kumimoji="1" lang="en-US" altLang="ja-JP" dirty="0" smtClean="0"/>
              <a:t>else</a:t>
            </a:r>
            <a:r>
              <a:rPr kumimoji="1" lang="ja-JP" altLang="en-US" dirty="0" smtClean="0"/>
              <a:t>部が実行される
   </a:t>
            </a:r>
            <a:r>
              <a:rPr kumimoji="1" lang="en-US" altLang="ja-JP" dirty="0" smtClean="0"/>
              <a:t>4. </a:t>
            </a:r>
            <a:r>
              <a:rPr kumimoji="1" lang="ja-JP" altLang="en-US" dirty="0" smtClean="0"/>
              <a:t>値は</a:t>
            </a:r>
            <a:r>
              <a:rPr kumimoji="1" lang="en-US" altLang="ja-JP" dirty="0" smtClean="0"/>
              <a:t>0</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41</a:t>
            </a:fld>
            <a:endParaRPr kumimoji="1" lang="ja-JP"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んっ？ </a:t>
            </a:r>
            <a:endParaRPr kumimoji="1" lang="ja-JP" altLang="en-US" dirty="0"/>
          </a:p>
        </p:txBody>
      </p:sp>
      <p:sp>
        <p:nvSpPr>
          <p:cNvPr id="3" name="コンテンツ プレースホルダ 2"/>
          <p:cNvSpPr>
            <a:spLocks noGrp="1"/>
          </p:cNvSpPr>
          <p:nvPr>
            <p:ph idx="1"/>
          </p:nvPr>
        </p:nvSpPr>
        <p:spPr>
          <a:xfrm>
            <a:off x="357158" y="1600200"/>
            <a:ext cx="8429684" cy="4525963"/>
          </a:xfrm>
        </p:spPr>
        <p:txBody>
          <a:bodyPr>
            <a:normAutofit fontScale="85000" lnSpcReduction="20000"/>
          </a:bodyPr>
          <a:lstStyle/>
          <a:p>
            <a:pPr>
              <a:buNone/>
            </a:pPr>
            <a:r>
              <a:rPr kumimoji="1" lang="ja-JP" altLang="en-US" dirty="0" smtClean="0"/>
              <a:t>これはどういうこと？</a:t>
            </a:r>
            <a:endParaRPr kumimoji="1" lang="en-US" altLang="ja-JP" dirty="0" smtClean="0"/>
          </a:p>
          <a:p>
            <a:pPr>
              <a:buNone/>
            </a:pPr>
            <a:r>
              <a:rPr kumimoji="1" lang="ja-JP" altLang="en-US" dirty="0" smtClean="0"/>
              <a:t>
おまえの言うことが正しいなら</a:t>
            </a:r>
            <a:r>
              <a:rPr kumimoji="1" lang="ja-JP" altLang="en-US" dirty="0" smtClean="0"/>
              <a:t>、</a:t>
            </a:r>
            <a:r>
              <a:rPr kumimoji="1" lang="en-US" altLang="ja-JP" dirty="0" smtClean="0"/>
              <a:t>
</a:t>
            </a:r>
            <a:r>
              <a:rPr kumimoji="1" lang="ja-JP" altLang="en-US" dirty="0" err="1" smtClean="0"/>
              <a:t>おてんと</a:t>
            </a:r>
            <a:r>
              <a:rPr kumimoji="1" lang="ja-JP" altLang="en-US" dirty="0" smtClean="0"/>
              <a:t>様が西から昇るよ</a:t>
            </a:r>
            <a:r>
              <a:rPr kumimoji="1" lang="ja-JP" altLang="en-US" dirty="0" smtClean="0"/>
              <a:t>。</a:t>
            </a:r>
            <a:endParaRPr kumimoji="1" lang="en-US" altLang="ja-JP" dirty="0" smtClean="0"/>
          </a:p>
          <a:p>
            <a:pPr>
              <a:buNone/>
            </a:pPr>
            <a:r>
              <a:rPr kumimoji="1" lang="ja-JP" altLang="en-US" dirty="0" smtClean="0"/>
              <a:t>
その仮定が正しいとするなら</a:t>
            </a:r>
            <a:r>
              <a:rPr kumimoji="1" lang="ja-JP" altLang="en-US" dirty="0" smtClean="0"/>
              <a:t>、</a:t>
            </a:r>
            <a:r>
              <a:rPr kumimoji="1" lang="en-US" altLang="ja-JP" dirty="0" smtClean="0"/>
              <a:t>
</a:t>
            </a:r>
            <a:r>
              <a:rPr kumimoji="1" lang="ja-JP" altLang="en-US" dirty="0" smtClean="0"/>
              <a:t>ありえない事が起きる</a:t>
            </a:r>
            <a:r>
              <a:rPr kumimoji="1" lang="ja-JP" altLang="en-US" dirty="0" smtClean="0"/>
              <a:t>。</a:t>
            </a:r>
            <a:endParaRPr kumimoji="1" lang="en-US" altLang="ja-JP" dirty="0" smtClean="0"/>
          </a:p>
          <a:p>
            <a:pPr>
              <a:buNone/>
            </a:pPr>
            <a:r>
              <a:rPr kumimoji="1" lang="ja-JP" altLang="en-US" dirty="0" smtClean="0"/>
              <a:t>
</a:t>
            </a:r>
            <a:r>
              <a:rPr kumimoji="1" lang="ja-JP" altLang="en-US" dirty="0" err="1" smtClean="0"/>
              <a:t>おてんと</a:t>
            </a:r>
            <a:r>
              <a:rPr kumimoji="1" lang="ja-JP" altLang="en-US" dirty="0" smtClean="0"/>
              <a:t>様は西からは昇らない。ありえない事は起きない。</a:t>
            </a:r>
            <a:r>
              <a:rPr kumimoji="1" lang="en-US" altLang="ja-JP" dirty="0" smtClean="0"/>
              <a:t>
</a:t>
            </a:r>
            <a:r>
              <a:rPr kumimoji="1" lang="ja-JP" altLang="en-US" dirty="0" smtClean="0"/>
              <a:t>よって、おまえの言うこと／その仮定は正しくない。</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42</a:t>
            </a:fld>
            <a:endParaRPr kumimoji="1" lang="ja-JP"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もし全域性が判断できたら </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プログラム（関数コード）は順番に列挙できる。
全域なものだけを選び出せる。
全域なものを順に並べて </a:t>
            </a:r>
            <a:r>
              <a:rPr kumimoji="1" lang="en-US" altLang="ja-JP" dirty="0" smtClean="0"/>
              <a:t>f</a:t>
            </a:r>
            <a:r>
              <a:rPr kumimoji="1" lang="en-US" altLang="ja-JP" baseline="-25000" dirty="0" smtClean="0"/>
              <a:t>0</a:t>
            </a:r>
            <a:r>
              <a:rPr kumimoji="1" lang="en-US" altLang="ja-JP" dirty="0" smtClean="0"/>
              <a:t>, f</a:t>
            </a:r>
            <a:r>
              <a:rPr kumimoji="1" lang="en-US" altLang="ja-JP" baseline="-25000" dirty="0" smtClean="0"/>
              <a:t>1</a:t>
            </a:r>
            <a:r>
              <a:rPr kumimoji="1" lang="en-US" altLang="ja-JP" dirty="0" smtClean="0"/>
              <a:t>, f</a:t>
            </a:r>
            <a:r>
              <a:rPr kumimoji="1" lang="en-US" altLang="ja-JP" baseline="-25000" dirty="0" smtClean="0"/>
              <a:t>2</a:t>
            </a:r>
            <a:r>
              <a:rPr kumimoji="1" lang="en-US" altLang="ja-JP" dirty="0" smtClean="0"/>
              <a:t>, ... </a:t>
            </a:r>
            <a:r>
              <a:rPr kumimoji="1" lang="ja-JP" altLang="en-US" dirty="0" smtClean="0"/>
              <a:t>という列を作れる。
</a:t>
            </a:r>
            <a:r>
              <a:rPr kumimoji="1" lang="en-US" altLang="ja-JP" dirty="0" smtClean="0"/>
              <a:t>g(n) := f</a:t>
            </a:r>
            <a:r>
              <a:rPr kumimoji="1" lang="en-US" altLang="ja-JP" baseline="-25000" dirty="0" smtClean="0"/>
              <a:t>n</a:t>
            </a:r>
            <a:r>
              <a:rPr kumimoji="1" lang="en-US" altLang="ja-JP" dirty="0" smtClean="0"/>
              <a:t>(n) + 1 </a:t>
            </a:r>
            <a:r>
              <a:rPr kumimoji="1" lang="ja-JP" altLang="en-US" dirty="0" smtClean="0"/>
              <a:t>で定義される</a:t>
            </a:r>
            <a:r>
              <a:rPr kumimoji="1" lang="en-US" altLang="ja-JP" dirty="0" smtClean="0"/>
              <a:t>g</a:t>
            </a:r>
            <a:r>
              <a:rPr kumimoji="1" lang="ja-JP" altLang="en-US" dirty="0" smtClean="0"/>
              <a:t>を作れる。
</a:t>
            </a:r>
            <a:r>
              <a:rPr kumimoji="1" lang="en-US" altLang="ja-JP" dirty="0" smtClean="0"/>
              <a:t>g</a:t>
            </a:r>
            <a:r>
              <a:rPr kumimoji="1" lang="ja-JP" altLang="en-US" dirty="0" smtClean="0"/>
              <a:t>は計算可能な全域関数である</a:t>
            </a:r>
            <a:endParaRPr kumimoji="1" lang="en-US" altLang="ja-JP" dirty="0" smtClean="0"/>
          </a:p>
          <a:p>
            <a:pPr>
              <a:buNone/>
            </a:pPr>
            <a:r>
              <a:rPr kumimoji="1" lang="ja-JP" altLang="en-US" dirty="0" smtClean="0"/>
              <a:t>
それはないよ。</a:t>
            </a:r>
            <a:r>
              <a:rPr kumimoji="1" lang="en-US" altLang="ja-JP" dirty="0" smtClean="0"/>
              <a:t>
</a:t>
            </a:r>
            <a:r>
              <a:rPr kumimoji="1" lang="ja-JP" altLang="en-US" dirty="0" smtClean="0"/>
              <a:t>よって、おまえの言うこと／その仮定は正しくない。
</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43</a:t>
            </a:fld>
            <a:endParaRPr kumimoji="1" lang="ja-JP"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もし関数の等しさが判断できたら </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pPr>
              <a:buNone/>
            </a:pPr>
            <a:r>
              <a:rPr kumimoji="1" lang="ja-JP" altLang="en-US" dirty="0" smtClean="0"/>
              <a:t>確認： 部分関数</a:t>
            </a:r>
            <a:r>
              <a:rPr kumimoji="1" lang="en-US" altLang="ja-JP" dirty="0" smtClean="0"/>
              <a:t>f</a:t>
            </a:r>
            <a:r>
              <a:rPr kumimoji="1" lang="ja-JP" altLang="en-US" dirty="0" smtClean="0"/>
              <a:t>と</a:t>
            </a:r>
            <a:r>
              <a:rPr kumimoji="1" lang="en-US" altLang="ja-JP" dirty="0" smtClean="0"/>
              <a:t>g</a:t>
            </a:r>
            <a:r>
              <a:rPr kumimoji="1" lang="ja-JP" altLang="en-US" dirty="0" smtClean="0"/>
              <a:t>が等しいなら、その有効定義域も等しい。
</a:t>
            </a:r>
            <a:endParaRPr kumimoji="1" lang="en-US" altLang="ja-JP" dirty="0" smtClean="0"/>
          </a:p>
          <a:p>
            <a:pPr>
              <a:buNone/>
            </a:pPr>
            <a:r>
              <a:rPr kumimoji="1" lang="ja-JP" altLang="en-US" dirty="0" smtClean="0"/>
              <a:t>与えられた</a:t>
            </a:r>
            <a:r>
              <a:rPr kumimoji="1" lang="en-US" altLang="ja-JP" dirty="0" smtClean="0"/>
              <a:t>f</a:t>
            </a:r>
            <a:r>
              <a:rPr kumimoji="1" lang="ja-JP" altLang="en-US" dirty="0" smtClean="0"/>
              <a:t>から、</a:t>
            </a:r>
            <a:r>
              <a:rPr kumimoji="1" lang="en-US" altLang="ja-JP" dirty="0" smtClean="0"/>
              <a:t>g(x) := (f(x) + 1)/(f(x) + 1) </a:t>
            </a:r>
            <a:r>
              <a:rPr kumimoji="1" lang="ja-JP" altLang="en-US" dirty="0" smtClean="0"/>
              <a:t>として</a:t>
            </a:r>
            <a:r>
              <a:rPr kumimoji="1" lang="en-US" altLang="ja-JP" dirty="0" smtClean="0"/>
              <a:t>g</a:t>
            </a:r>
            <a:r>
              <a:rPr kumimoji="1" lang="ja-JP" altLang="en-US" dirty="0" smtClean="0"/>
              <a:t>を作ると：
   </a:t>
            </a:r>
            <a:r>
              <a:rPr kumimoji="1" lang="en-US" altLang="ja-JP" dirty="0" smtClean="0"/>
              <a:t>1.  f(x)</a:t>
            </a:r>
            <a:r>
              <a:rPr kumimoji="1" lang="ja-JP" altLang="en-US" dirty="0" smtClean="0"/>
              <a:t>が定義されているなら、</a:t>
            </a:r>
            <a:r>
              <a:rPr kumimoji="1" lang="en-US" altLang="ja-JP" dirty="0" smtClean="0"/>
              <a:t>g(x)</a:t>
            </a:r>
            <a:r>
              <a:rPr kumimoji="1" lang="ja-JP" altLang="en-US" dirty="0" smtClean="0"/>
              <a:t>も定義されて </a:t>
            </a:r>
            <a:r>
              <a:rPr kumimoji="1" lang="en-US" altLang="ja-JP" dirty="0" smtClean="0"/>
              <a:t>g(x) = 1
   2.  f(x)</a:t>
            </a:r>
            <a:r>
              <a:rPr kumimoji="1" lang="ja-JP" altLang="en-US" dirty="0" smtClean="0"/>
              <a:t>が定義されていないなら、</a:t>
            </a:r>
            <a:r>
              <a:rPr kumimoji="1" lang="en-US" altLang="ja-JP" dirty="0" smtClean="0"/>
              <a:t>g(x)</a:t>
            </a:r>
            <a:r>
              <a:rPr kumimoji="1" lang="ja-JP" altLang="en-US" dirty="0" smtClean="0"/>
              <a:t>も定義されない。
</a:t>
            </a:r>
            <a:endParaRPr kumimoji="1" lang="en-US" altLang="ja-JP" dirty="0" smtClean="0"/>
          </a:p>
          <a:p>
            <a:pPr>
              <a:buNone/>
            </a:pPr>
            <a:r>
              <a:rPr kumimoji="1" lang="en-US" altLang="ja-JP" dirty="0" smtClean="0"/>
              <a:t>one := &lt;x:N| 1 :N&gt; </a:t>
            </a:r>
            <a:r>
              <a:rPr kumimoji="1" lang="ja-JP" altLang="en-US" dirty="0" smtClean="0"/>
              <a:t>として、</a:t>
            </a:r>
            <a:r>
              <a:rPr kumimoji="1" lang="en-US" altLang="ja-JP" dirty="0" smtClean="0"/>
              <a:t>g = one </a:t>
            </a:r>
            <a:r>
              <a:rPr kumimoji="1" lang="ja-JP" altLang="en-US" dirty="0" smtClean="0"/>
              <a:t>が判断できれば、
   </a:t>
            </a:r>
            <a:r>
              <a:rPr kumimoji="1" lang="en-US" altLang="ja-JP" dirty="0" smtClean="0"/>
              <a:t>1.  g = one </a:t>
            </a:r>
            <a:r>
              <a:rPr kumimoji="1" lang="ja-JP" altLang="en-US" dirty="0" smtClean="0"/>
              <a:t>ならば </a:t>
            </a:r>
            <a:r>
              <a:rPr kumimoji="1" lang="en-US" altLang="ja-JP" dirty="0" smtClean="0"/>
              <a:t>g</a:t>
            </a:r>
            <a:r>
              <a:rPr kumimoji="1" lang="ja-JP" altLang="en-US" dirty="0" smtClean="0"/>
              <a:t>は全域
   </a:t>
            </a:r>
            <a:r>
              <a:rPr lang="en-US" altLang="ja-JP" dirty="0" smtClean="0"/>
              <a:t>2</a:t>
            </a:r>
            <a:r>
              <a:rPr kumimoji="1" lang="en-US" altLang="ja-JP" dirty="0" smtClean="0"/>
              <a:t>.  g = one </a:t>
            </a:r>
            <a:r>
              <a:rPr kumimoji="1" lang="ja-JP" altLang="en-US" dirty="0" smtClean="0"/>
              <a:t>でないならば </a:t>
            </a:r>
            <a:r>
              <a:rPr kumimoji="1" lang="en-US" altLang="ja-JP" dirty="0" smtClean="0"/>
              <a:t>g</a:t>
            </a:r>
            <a:r>
              <a:rPr kumimoji="1" lang="ja-JP" altLang="en-US" dirty="0" smtClean="0"/>
              <a:t>は全域でない</a:t>
            </a:r>
            <a:endParaRPr kumimoji="1" lang="en-US" altLang="ja-JP" dirty="0" smtClean="0"/>
          </a:p>
          <a:p>
            <a:pPr>
              <a:buNone/>
            </a:pPr>
            <a:r>
              <a:rPr kumimoji="1" lang="ja-JP" altLang="en-US" dirty="0" smtClean="0"/>
              <a:t>
あれ？</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44</a:t>
            </a:fld>
            <a:endParaRPr kumimoji="1" lang="ja-JP"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我々は知りえない </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pPr marL="514350" indent="-514350">
              <a:lnSpc>
                <a:spcPct val="120000"/>
              </a:lnSpc>
              <a:buFont typeface="+mj-lt"/>
              <a:buAutoNum type="arabicPeriod"/>
            </a:pPr>
            <a:r>
              <a:rPr kumimoji="1" lang="ja-JP" altLang="en-US" dirty="0" smtClean="0"/>
              <a:t>与えられた</a:t>
            </a:r>
            <a:r>
              <a:rPr kumimoji="1" lang="en-US" altLang="ja-JP" dirty="0" smtClean="0"/>
              <a:t>2</a:t>
            </a:r>
            <a:r>
              <a:rPr kumimoji="1" lang="ja-JP" altLang="en-US" dirty="0" err="1" smtClean="0"/>
              <a:t>つの</a:t>
            </a:r>
            <a:r>
              <a:rPr kumimoji="1" lang="ja-JP" altLang="en-US" dirty="0" smtClean="0"/>
              <a:t>関数（計算可能な部分関数）が等しいかどうかを確実に知る実行可能な方法はない。
与えられた関数（計算可能な部分関数）が全域的に定義されているかどうかを確実に知る実行可能な方法はない。
与えられた関数（計算可能な部分関数）に具体的な値を渡して停止するか（戻り値が返るか）どうかを確実に知る実行可能な方法はない。</a:t>
            </a:r>
            <a:endParaRPr kumimoji="1" lang="en-US" altLang="ja-JP" dirty="0" smtClean="0"/>
          </a:p>
          <a:p>
            <a:pPr marL="0" indent="0">
              <a:lnSpc>
                <a:spcPct val="120000"/>
              </a:lnSpc>
              <a:buNone/>
            </a:pPr>
            <a:r>
              <a:rPr kumimoji="1" lang="ja-JP" altLang="en-US" dirty="0" smtClean="0"/>
              <a:t>
我々は超越的な関数の存在を夢想することも確信することもできる</a:t>
            </a:r>
            <a:r>
              <a:rPr kumimoji="1" lang="en-US" altLang="ja-JP" dirty="0" smtClean="0"/>
              <a:t>(?)</a:t>
            </a:r>
            <a:r>
              <a:rPr kumimoji="1" lang="ja-JP" altLang="en-US" dirty="0" smtClean="0"/>
              <a:t>が、超越的な関数を計算する方法を持たず、今後なにがあってもどうあがいても計算できない。</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45</a:t>
            </a:fld>
            <a:endParaRPr kumimoji="1" lang="ja-JP"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 我々は何を知りえないかを知りうる </a:t>
            </a:r>
            <a:endParaRPr kumimoji="1" lang="ja-JP" altLang="en-US" dirty="0"/>
          </a:p>
        </p:txBody>
      </p:sp>
      <p:sp>
        <p:nvSpPr>
          <p:cNvPr id="3" name="コンテンツ プレースホルダ 2"/>
          <p:cNvSpPr>
            <a:spLocks noGrp="1"/>
          </p:cNvSpPr>
          <p:nvPr>
            <p:ph idx="1"/>
          </p:nvPr>
        </p:nvSpPr>
        <p:spPr>
          <a:xfrm>
            <a:off x="571472" y="2143116"/>
            <a:ext cx="8229600" cy="3400436"/>
          </a:xfrm>
        </p:spPr>
        <p:txBody>
          <a:bodyPr/>
          <a:lstStyle/>
          <a:p>
            <a:pPr algn="ctr">
              <a:buNone/>
            </a:pPr>
            <a:r>
              <a:rPr kumimoji="1" lang="ja-JP" altLang="en-US" sz="14000" dirty="0" smtClean="0">
                <a:effectLst>
                  <a:outerShdw blurRad="1270000" dir="9480000" sx="115000" sy="115000" algn="ctr" rotWithShape="0">
                    <a:srgbClr val="000000"/>
                  </a:outerShdw>
                </a:effectLst>
                <a:latin typeface="HGS行書体" pitchFamily="66" charset="-128"/>
                <a:ea typeface="HGS行書体" pitchFamily="66" charset="-128"/>
              </a:rPr>
              <a:t>不思議だ</a:t>
            </a:r>
            <a:endParaRPr kumimoji="1" lang="ja-JP" altLang="en-US" dirty="0">
              <a:effectLst>
                <a:outerShdw blurRad="1270000" dir="9480000" sx="115000" sy="115000" algn="ctr" rotWithShape="0">
                  <a:srgbClr val="000000"/>
                </a:outerShdw>
              </a:effectLst>
              <a:latin typeface="HGS行書体" pitchFamily="66" charset="-128"/>
              <a:ea typeface="HGS行書体" pitchFamily="66" charset="-128"/>
            </a:endParaRPr>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46</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これもテーマだった </a:t>
            </a:r>
            <a:endParaRPr kumimoji="1" lang="ja-JP" altLang="en-US" dirty="0"/>
          </a:p>
        </p:txBody>
      </p:sp>
      <p:sp>
        <p:nvSpPr>
          <p:cNvPr id="3" name="コンテンツ プレースホルダ 2"/>
          <p:cNvSpPr>
            <a:spLocks noGrp="1"/>
          </p:cNvSpPr>
          <p:nvPr>
            <p:ph idx="1"/>
          </p:nvPr>
        </p:nvSpPr>
        <p:spPr/>
        <p:txBody>
          <a:bodyPr/>
          <a:lstStyle/>
          <a:p>
            <a:pPr algn="ctr">
              <a:buNone/>
            </a:pPr>
            <a:r>
              <a:rPr kumimoji="1" lang="en-US" altLang="ja-JP" dirty="0" smtClean="0"/>
              <a:t>
</a:t>
            </a:r>
            <a:r>
              <a:rPr kumimoji="1" lang="ja-JP" altLang="en-US" dirty="0" smtClean="0"/>
              <a:t>バエズの絵
</a:t>
            </a:r>
            <a:r>
              <a:rPr kumimoji="1" lang="en-US" altLang="ja-JP" dirty="0" smtClean="0"/>
              <a:t>
</a:t>
            </a:r>
            <a:endParaRPr kumimoji="1" lang="ja-JP" altLang="en-US" dirty="0"/>
          </a:p>
        </p:txBody>
      </p:sp>
      <p:pic>
        <p:nvPicPr>
          <p:cNvPr id="47106" name="Picture 2" descr="http://www.chimaira.org/img2/baez-beta-conv.gif"/>
          <p:cNvPicPr>
            <a:picLocks noChangeAspect="1" noChangeArrowheads="1"/>
          </p:cNvPicPr>
          <p:nvPr/>
        </p:nvPicPr>
        <p:blipFill>
          <a:blip r:embed="rId2"/>
          <a:srcRect/>
          <a:stretch>
            <a:fillRect/>
          </a:stretch>
        </p:blipFill>
        <p:spPr bwMode="auto">
          <a:xfrm>
            <a:off x="714348" y="2857496"/>
            <a:ext cx="3817468" cy="3214710"/>
          </a:xfrm>
          <a:prstGeom prst="rect">
            <a:avLst/>
          </a:prstGeom>
          <a:noFill/>
        </p:spPr>
      </p:pic>
      <p:pic>
        <p:nvPicPr>
          <p:cNvPr id="47108" name="Picture 4" descr="http://www.chimaira.org/img2/baez-fold.gif"/>
          <p:cNvPicPr>
            <a:picLocks noChangeAspect="1" noChangeArrowheads="1"/>
          </p:cNvPicPr>
          <p:nvPr/>
        </p:nvPicPr>
        <p:blipFill>
          <a:blip r:embed="rId3"/>
          <a:srcRect/>
          <a:stretch>
            <a:fillRect/>
          </a:stretch>
        </p:blipFill>
        <p:spPr bwMode="auto">
          <a:xfrm>
            <a:off x="5143504" y="2857496"/>
            <a:ext cx="3357586" cy="3473938"/>
          </a:xfrm>
          <a:prstGeom prst="rect">
            <a:avLst/>
          </a:prstGeom>
          <a:noFill/>
        </p:spPr>
      </p:pic>
      <p:sp>
        <p:nvSpPr>
          <p:cNvPr id="6" name="スライド番号プレースホルダ 5"/>
          <p:cNvSpPr>
            <a:spLocks noGrp="1"/>
          </p:cNvSpPr>
          <p:nvPr>
            <p:ph type="sldNum" sz="quarter" idx="12"/>
          </p:nvPr>
        </p:nvSpPr>
        <p:spPr/>
        <p:txBody>
          <a:bodyPr/>
          <a:lstStyle/>
          <a:p>
            <a:fld id="{78EE9367-E00A-4283-A6D5-1D4FC1BE46AC}"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これは重要と言った </a:t>
            </a:r>
            <a:endParaRPr kumimoji="1" lang="ja-JP" altLang="en-US" dirty="0"/>
          </a:p>
        </p:txBody>
      </p:sp>
      <p:sp>
        <p:nvSpPr>
          <p:cNvPr id="3" name="コンテンツ プレースホルダ 2"/>
          <p:cNvSpPr>
            <a:spLocks noGrp="1"/>
          </p:cNvSpPr>
          <p:nvPr>
            <p:ph idx="1"/>
          </p:nvPr>
        </p:nvSpPr>
        <p:spPr/>
        <p:txBody>
          <a:bodyPr>
            <a:normAutofit/>
          </a:bodyPr>
          <a:lstStyle/>
          <a:p>
            <a:pPr marL="0" indent="0">
              <a:buNone/>
            </a:pPr>
            <a:r>
              <a:rPr kumimoji="1" lang="en-US" altLang="ja-JP" dirty="0" smtClean="0"/>
              <a:t>E</a:t>
            </a:r>
            <a:r>
              <a:rPr kumimoji="1" lang="ja-JP" altLang="en-US" dirty="0" err="1" smtClean="0"/>
              <a:t>がと</a:t>
            </a:r>
            <a:r>
              <a:rPr kumimoji="1" lang="ja-JP" altLang="en-US" dirty="0" smtClean="0"/>
              <a:t>ある関数コードの実行エンジンとして、</a:t>
            </a:r>
            <a:r>
              <a:rPr kumimoji="1" lang="en-US" altLang="ja-JP" dirty="0" smtClean="0"/>
              <a:t>
f</a:t>
            </a:r>
            <a:r>
              <a:rPr kumimoji="1" lang="ja-JP" altLang="en-US" dirty="0" smtClean="0"/>
              <a:t>を、</a:t>
            </a:r>
            <a:r>
              <a:rPr kumimoji="1" lang="en-US" altLang="ja-JP" dirty="0" smtClean="0"/>
              <a:t>E</a:t>
            </a:r>
            <a:r>
              <a:rPr kumimoji="1" lang="ja-JP" altLang="en-US" dirty="0" smtClean="0"/>
              <a:t>のコード体系＝</a:t>
            </a:r>
            <a:r>
              <a:rPr kumimoji="1" lang="en-US" altLang="ja-JP" dirty="0" smtClean="0"/>
              <a:t>E</a:t>
            </a:r>
            <a:r>
              <a:rPr kumimoji="1" lang="ja-JP" altLang="en-US" dirty="0" smtClean="0"/>
              <a:t>の機械語によってコード化した関数コードを</a:t>
            </a:r>
            <a:r>
              <a:rPr kumimoji="1" lang="en-US" altLang="ja-JP" dirty="0" err="1" smtClean="0"/>
              <a:t>f</a:t>
            </a:r>
            <a:r>
              <a:rPr kumimoji="1" lang="en-US" altLang="ja-JP" baseline="30000" dirty="0" err="1" smtClean="0"/>
              <a:t>^</a:t>
            </a:r>
            <a:r>
              <a:rPr kumimoji="1" lang="en-US" altLang="ja-JP" sz="3300" baseline="30000" dirty="0" err="1" smtClean="0"/>
              <a:t>E</a:t>
            </a:r>
            <a:r>
              <a:rPr kumimoji="1" lang="en-US" altLang="ja-JP" dirty="0" smtClean="0"/>
              <a:t> </a:t>
            </a:r>
            <a:r>
              <a:rPr kumimoji="1" lang="ja-JP" altLang="en-US" dirty="0" smtClean="0"/>
              <a:t>と書く。</a:t>
            </a:r>
            <a:r>
              <a:rPr kumimoji="1" lang="en-US" altLang="ja-JP" dirty="0" smtClean="0"/>
              <a:t>
</a:t>
            </a:r>
            <a:r>
              <a:rPr kumimoji="1" lang="ja-JP" altLang="en-US" dirty="0" smtClean="0"/>
              <a:t>ただし、</a:t>
            </a:r>
            <a:r>
              <a:rPr kumimoji="1" lang="en-US" altLang="ja-JP" dirty="0" smtClean="0"/>
              <a:t>f</a:t>
            </a:r>
            <a:r>
              <a:rPr kumimoji="1" lang="ja-JP" altLang="en-US" dirty="0" smtClean="0"/>
              <a:t>の引数の</a:t>
            </a:r>
            <a:r>
              <a:rPr kumimoji="1" lang="en-US" altLang="ja-JP" dirty="0" smtClean="0"/>
              <a:t>1</a:t>
            </a:r>
            <a:r>
              <a:rPr kumimoji="1" lang="ja-JP" altLang="en-US" dirty="0" err="1" smtClean="0"/>
              <a:t>つは</a:t>
            </a:r>
            <a:r>
              <a:rPr kumimoji="1" lang="en-US" altLang="ja-JP" dirty="0" err="1" smtClean="0"/>
              <a:t>f</a:t>
            </a:r>
            <a:r>
              <a:rPr kumimoji="1" lang="en-US" altLang="ja-JP" baseline="30000" dirty="0" err="1" smtClean="0"/>
              <a:t>^E</a:t>
            </a:r>
            <a:r>
              <a:rPr kumimoji="1" lang="ja-JP" altLang="en-US" dirty="0" smtClean="0"/>
              <a:t>のパラメータとして残るので、実引数を具体化した結果 </a:t>
            </a:r>
            <a:r>
              <a:rPr kumimoji="1" lang="en-US" altLang="ja-JP" dirty="0" err="1" smtClean="0"/>
              <a:t>f</a:t>
            </a:r>
            <a:r>
              <a:rPr kumimoji="1" lang="en-US" altLang="ja-JP" baseline="30000" dirty="0" err="1" smtClean="0"/>
              <a:t>^E</a:t>
            </a:r>
            <a:r>
              <a:rPr kumimoji="1" lang="en-US" altLang="ja-JP" dirty="0" smtClean="0"/>
              <a:t>(x) </a:t>
            </a:r>
            <a:r>
              <a:rPr kumimoji="1" lang="ja-JP" altLang="en-US" dirty="0" smtClean="0"/>
              <a:t>が関数コード。
  ・</a:t>
            </a:r>
            <a:r>
              <a:rPr kumimoji="1" lang="en-US" altLang="ja-JP" dirty="0" smtClean="0"/>
              <a:t>f(x, y) = </a:t>
            </a:r>
            <a:r>
              <a:rPr lang="en-US" altLang="ja-JP" dirty="0" smtClean="0"/>
              <a:t>E(</a:t>
            </a:r>
            <a:r>
              <a:rPr lang="en-US" altLang="ja-JP" dirty="0" err="1" smtClean="0"/>
              <a:t>f</a:t>
            </a:r>
            <a:r>
              <a:rPr lang="en-US" altLang="ja-JP" baseline="30000" dirty="0" err="1" smtClean="0"/>
              <a:t>^</a:t>
            </a:r>
            <a:r>
              <a:rPr lang="en-US" altLang="ja-JP" sz="3300" baseline="30000" dirty="0" err="1" smtClean="0"/>
              <a:t>E</a:t>
            </a:r>
            <a:r>
              <a:rPr kumimoji="1" lang="en-US" altLang="ja-JP" dirty="0" smtClean="0"/>
              <a:t>(x), y)
</a:t>
            </a:r>
            <a:r>
              <a:rPr kumimoji="1" lang="ja-JP" altLang="en-US" dirty="0" smtClean="0"/>
              <a:t>基本等式。通常は、</a:t>
            </a:r>
            <a:r>
              <a:rPr kumimoji="1" lang="en-US" altLang="ja-JP" dirty="0" smtClean="0"/>
              <a:t>E</a:t>
            </a:r>
            <a:r>
              <a:rPr kumimoji="1" lang="ja-JP" altLang="en-US" dirty="0" smtClean="0"/>
              <a:t>を固定して単に </a:t>
            </a:r>
            <a:r>
              <a:rPr lang="en-US" altLang="ja-JP" dirty="0" err="1" smtClean="0"/>
              <a:t>f</a:t>
            </a:r>
            <a:r>
              <a:rPr lang="en-US" altLang="ja-JP" baseline="30000" dirty="0" err="1" smtClean="0"/>
              <a:t>^</a:t>
            </a:r>
            <a:r>
              <a:rPr lang="en-US" altLang="ja-JP" sz="3300" baseline="30000" dirty="0" err="1" smtClean="0"/>
              <a:t>E</a:t>
            </a:r>
            <a:r>
              <a:rPr lang="en-US" altLang="ja-JP" sz="3300" baseline="30000" dirty="0" smtClean="0"/>
              <a:t> </a:t>
            </a:r>
            <a:r>
              <a:rPr kumimoji="1" lang="ja-JP" altLang="en-US" dirty="0" smtClean="0"/>
              <a:t>と書く。</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 いよいよラムダだ、で前回終わったのだった  </a:t>
            </a:r>
            <a:endParaRPr kumimoji="1" lang="ja-JP" altLang="en-US" dirty="0"/>
          </a:p>
        </p:txBody>
      </p:sp>
      <p:sp>
        <p:nvSpPr>
          <p:cNvPr id="3" name="コンテンツ プレースホルダ 2"/>
          <p:cNvSpPr>
            <a:spLocks noGrp="1"/>
          </p:cNvSpPr>
          <p:nvPr>
            <p:ph idx="1"/>
          </p:nvPr>
        </p:nvSpPr>
        <p:spPr>
          <a:xfrm>
            <a:off x="214282" y="1600200"/>
            <a:ext cx="8643998" cy="4525963"/>
          </a:xfrm>
        </p:spPr>
        <p:txBody>
          <a:bodyPr>
            <a:normAutofit/>
          </a:bodyPr>
          <a:lstStyle/>
          <a:p>
            <a:r>
              <a:rPr kumimoji="1" lang="ja-JP" altLang="en-US" dirty="0" smtClean="0"/>
              <a:t> </a:t>
            </a:r>
            <a:r>
              <a:rPr kumimoji="1" lang="en-US" altLang="ja-JP" dirty="0" smtClean="0"/>
              <a:t>λ -- </a:t>
            </a:r>
            <a:r>
              <a:rPr kumimoji="1" lang="ja-JP" altLang="en-US" dirty="0" smtClean="0"/>
              <a:t>小文字のラムダ（「はいる」とは違う）
 </a:t>
            </a:r>
            <a:r>
              <a:rPr kumimoji="1" lang="en-US" altLang="ja-JP" dirty="0" smtClean="0"/>
              <a:t>Λ -- </a:t>
            </a:r>
            <a:r>
              <a:rPr kumimoji="1" lang="ja-JP" altLang="en-US" dirty="0" smtClean="0"/>
              <a:t>大文字のラムダ（論理</a:t>
            </a:r>
            <a:r>
              <a:rPr kumimoji="1" lang="en-US" altLang="ja-JP" dirty="0" smtClean="0"/>
              <a:t>AND</a:t>
            </a:r>
            <a:r>
              <a:rPr kumimoji="1" lang="ja-JP" altLang="en-US" dirty="0" smtClean="0"/>
              <a:t>とは別物）
 </a:t>
            </a:r>
            <a:r>
              <a:rPr kumimoji="1" lang="en-US" altLang="ja-JP" dirty="0" smtClean="0"/>
              <a:t>^ -- </a:t>
            </a:r>
            <a:r>
              <a:rPr kumimoji="1" lang="ja-JP" altLang="en-US" dirty="0" smtClean="0"/>
              <a:t>ラムダに似ている（ハット、サーカムフレックス）
 </a:t>
            </a:r>
            <a:r>
              <a:rPr kumimoji="1" lang="en-US" altLang="ja-JP" dirty="0" smtClean="0"/>
              <a:t>&lt;  &gt; -- </a:t>
            </a:r>
            <a:r>
              <a:rPr kumimoji="1" lang="ja-JP" altLang="en-US" dirty="0" smtClean="0"/>
              <a:t>寝ころんだラムダ</a:t>
            </a:r>
            <a:r>
              <a:rPr kumimoji="1" lang="en-US" altLang="ja-JP" dirty="0" smtClean="0"/>
              <a:t>2</a:t>
            </a:r>
            <a:r>
              <a:rPr kumimoji="1" lang="ja-JP" altLang="en-US" dirty="0" smtClean="0"/>
              <a:t>つ＝ラムダ括弧</a:t>
            </a:r>
            <a:r>
              <a:rPr kumimoji="1" lang="en-US" altLang="ja-JP" dirty="0" smtClean="0"/>
              <a:t/>
            </a:r>
            <a:br>
              <a:rPr kumimoji="1" lang="en-US" altLang="ja-JP" dirty="0" smtClean="0"/>
            </a:br>
            <a:endParaRPr kumimoji="1" lang="en-US" altLang="ja-JP" dirty="0" smtClean="0"/>
          </a:p>
          <a:p>
            <a:pPr>
              <a:buNone/>
            </a:pPr>
            <a:r>
              <a:rPr kumimoji="1" lang="ja-JP" altLang="en-US" dirty="0" smtClean="0"/>
              <a:t>以下、前回と少し変更された部分があるので注意。</a:t>
            </a:r>
            <a:endParaRPr kumimoji="1" lang="ja-JP" altLang="en-US" dirty="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大きなラムダ式とその計算 </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pPr>
              <a:buNone/>
            </a:pPr>
            <a:r>
              <a:rPr kumimoji="1" lang="ja-JP" altLang="en-US" dirty="0" smtClean="0"/>
              <a:t>インフォーマルなラムダ計算</a:t>
            </a:r>
            <a:endParaRPr lang="en-US" altLang="ja-JP" dirty="0" smtClean="0"/>
          </a:p>
          <a:p>
            <a:pPr>
              <a:buNone/>
            </a:pPr>
            <a:endParaRPr lang="en-US" altLang="ja-JP" dirty="0" smtClean="0"/>
          </a:p>
          <a:p>
            <a:r>
              <a:rPr kumimoji="1" lang="ja-JP" altLang="en-US" dirty="0" smtClean="0"/>
              <a:t> これは、我々が日常的に使う道具
 紙やホワイトボードに書くもの
 読み書きと計算は人間がする
 経験と直感（直観？）が基盤
 生きている私（あなた）が、世界を記述し、推論を行うために使う
 大きなラムダ式は、関数を直接表現する、関数そのものの代理
 しばしば、大きなラムダ式と関数そのものが同一視される（区別しなくなる）</a:t>
            </a:r>
            <a:endParaRPr kumimoji="1" lang="ja-JP" altLang="en-US" dirty="0"/>
          </a:p>
        </p:txBody>
      </p:sp>
      <p:sp>
        <p:nvSpPr>
          <p:cNvPr id="5" name="スライド番号プレースホルダ 4"/>
          <p:cNvSpPr>
            <a:spLocks noGrp="1"/>
          </p:cNvSpPr>
          <p:nvPr>
            <p:ph type="sldNum" sz="quarter" idx="12"/>
          </p:nvPr>
        </p:nvSpPr>
        <p:spPr/>
        <p:txBody>
          <a:bodyPr/>
          <a:lstStyle/>
          <a:p>
            <a:fld id="{78EE9367-E00A-4283-A6D5-1D4FC1BE46AC}"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 大きなラムダ式 </a:t>
            </a:r>
            <a:r>
              <a:rPr kumimoji="1" lang="en-US" altLang="ja-JP" dirty="0" smtClean="0"/>
              <a:t>(1) </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pPr>
              <a:buNone/>
            </a:pPr>
            <a:r>
              <a:rPr kumimoji="1" lang="ja-JP" altLang="en-US" dirty="0" smtClean="0"/>
              <a:t>例で示す。
 </a:t>
            </a:r>
            <a:r>
              <a:rPr kumimoji="1" lang="en-US" altLang="ja-JP" dirty="0" smtClean="0"/>
              <a:t>1. &lt;x, y| x + y&gt;
 2. &lt;x| 3×x + 2&gt;
 3. &lt;a| 3×a + 2&gt;
 4. &lt;a, x, y| </a:t>
            </a:r>
            <a:r>
              <a:rPr kumimoji="1" lang="en-US" altLang="ja-JP" dirty="0" err="1" smtClean="0"/>
              <a:t>a×x</a:t>
            </a:r>
            <a:r>
              <a:rPr kumimoji="1" lang="en-US" altLang="ja-JP" dirty="0" smtClean="0"/>
              <a:t> + 2×y + 1&gt;
 5. &lt;| 5&gt;</a:t>
            </a:r>
            <a:br>
              <a:rPr kumimoji="1" lang="en-US" altLang="ja-JP" dirty="0" smtClean="0"/>
            </a:br>
            <a:endParaRPr kumimoji="1" lang="en-US" altLang="ja-JP" dirty="0" smtClean="0"/>
          </a:p>
          <a:p>
            <a:r>
              <a:rPr lang="en-US" altLang="ja-JP" dirty="0" smtClean="0"/>
              <a:t>&lt;</a:t>
            </a:r>
            <a:r>
              <a:rPr lang="ja-JP" altLang="en-US" dirty="0" smtClean="0"/>
              <a:t>引数変数並び </a:t>
            </a:r>
            <a:r>
              <a:rPr lang="en-US" altLang="ja-JP" dirty="0" smtClean="0"/>
              <a:t>| </a:t>
            </a:r>
            <a:r>
              <a:rPr lang="ja-JP" altLang="en-US" dirty="0" smtClean="0"/>
              <a:t>変数を含むかも知れない式</a:t>
            </a:r>
            <a:r>
              <a:rPr lang="en-US" altLang="ja-JP" dirty="0" smtClean="0"/>
              <a:t>&gt; </a:t>
            </a:r>
            <a:r>
              <a:rPr lang="ja-JP" altLang="en-US" dirty="0" smtClean="0"/>
              <a:t>の形
本体（ボディ）の式に、引数並びに出てこない変数があるのは</a:t>
            </a:r>
            <a:r>
              <a:rPr lang="en-US" altLang="ja-JP" dirty="0" smtClean="0"/>
              <a:t>NG
</a:t>
            </a:r>
            <a:r>
              <a:rPr lang="ja-JP" altLang="en-US" dirty="0" smtClean="0"/>
              <a:t>原則的に、入れ子は許さない（伝統的数学の立場なら許すが）
</a:t>
            </a:r>
            <a:r>
              <a:rPr lang="en-US" altLang="ja-JP" dirty="0" smtClean="0"/>
              <a:t>Roland Backhouse</a:t>
            </a:r>
            <a:r>
              <a:rPr lang="ja-JP" altLang="en-US" dirty="0" smtClean="0"/>
              <a:t>（</a:t>
            </a:r>
            <a:r>
              <a:rPr lang="en-US" altLang="ja-JP" dirty="0" smtClean="0"/>
              <a:t>http://www.cs.nott.ac.uk/~rcb/</a:t>
            </a:r>
            <a:r>
              <a:rPr lang="ja-JP" altLang="en-US" dirty="0" smtClean="0"/>
              <a:t>）</a:t>
            </a:r>
            <a:r>
              <a:rPr lang="ja-JP" altLang="en-US" dirty="0" err="1" smtClean="0"/>
              <a:t>さん</a:t>
            </a:r>
            <a:r>
              <a:rPr lang="ja-JP" altLang="en-US" dirty="0" smtClean="0"/>
              <a:t>あたりが使ってます</a:t>
            </a:r>
            <a:r>
              <a:rPr lang="en-US" altLang="ja-JP" dirty="0" smtClean="0"/>
              <a:t/>
            </a:r>
            <a:br>
              <a:rPr lang="en-US" altLang="ja-JP" dirty="0" smtClean="0"/>
            </a:br>
            <a:endParaRPr kumimoji="1" lang="en-US" altLang="ja-JP" dirty="0" smtClean="0"/>
          </a:p>
          <a:p>
            <a:pPr>
              <a:buNone/>
            </a:pPr>
            <a:r>
              <a:rPr kumimoji="1" lang="ja-JP" altLang="en-US" dirty="0" smtClean="0"/>
              <a:t>質問： </a:t>
            </a:r>
            <a:r>
              <a:rPr kumimoji="1" lang="en-US" altLang="ja-JP" dirty="0" smtClean="0"/>
              <a:t>&lt;| 5&gt; </a:t>
            </a:r>
            <a:r>
              <a:rPr kumimoji="1" lang="ja-JP" altLang="en-US" dirty="0" smtClean="0"/>
              <a:t>は </a:t>
            </a:r>
            <a:r>
              <a:rPr kumimoji="1" lang="en-US" altLang="ja-JP" dirty="0" smtClean="0"/>
              <a:t>5 </a:t>
            </a:r>
            <a:r>
              <a:rPr kumimoji="1" lang="ja-JP" altLang="en-US" dirty="0" smtClean="0"/>
              <a:t>と同じか？</a:t>
            </a:r>
            <a:endParaRPr kumimoji="1" lang="en-US" altLang="ja-JP" dirty="0" smtClean="0"/>
          </a:p>
        </p:txBody>
      </p:sp>
      <p:sp>
        <p:nvSpPr>
          <p:cNvPr id="4" name="スライド番号プレースホルダ 3"/>
          <p:cNvSpPr>
            <a:spLocks noGrp="1"/>
          </p:cNvSpPr>
          <p:nvPr>
            <p:ph type="sldNum" sz="quarter" idx="12"/>
          </p:nvPr>
        </p:nvSpPr>
        <p:spPr/>
        <p:txBody>
          <a:bodyPr/>
          <a:lstStyle/>
          <a:p>
            <a:fld id="{78EE9367-E00A-4283-A6D5-1D4FC1BE46AC}"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TotalTime>
  <Words>952</Words>
  <Application>Microsoft Office PowerPoint</Application>
  <PresentationFormat>画面に合わせる (4:3)</PresentationFormat>
  <Paragraphs>223</Paragraphs>
  <Slides>46</Slides>
  <Notes>0</Notes>
  <HiddenSlides>0</HiddenSlides>
  <MMClips>0</MMClips>
  <ScaleCrop>false</ScaleCrop>
  <HeadingPairs>
    <vt:vector size="4" baseType="variant">
      <vt:variant>
        <vt:lpstr>テーマ</vt:lpstr>
      </vt:variant>
      <vt:variant>
        <vt:i4>1</vt:i4>
      </vt:variant>
      <vt:variant>
        <vt:lpstr>スライド タイトル</vt:lpstr>
      </vt:variant>
      <vt:variant>
        <vt:i4>46</vt:i4>
      </vt:variant>
    </vt:vector>
  </HeadingPairs>
  <TitlesOfParts>
    <vt:vector size="47" baseType="lpstr">
      <vt:lpstr>Office テーマ</vt:lpstr>
      <vt:lpstr> 技術者／プログラマのための ラムダ計算、論理、圏 第2回 </vt:lpstr>
      <vt:lpstr> 今日の予定（おおよそ） </vt:lpstr>
      <vt:lpstr> 全体（3回）の目標 </vt:lpstr>
      <vt:lpstr> 前回のテーマはこれだった </vt:lpstr>
      <vt:lpstr> これもテーマだった </vt:lpstr>
      <vt:lpstr> これは重要と言った </vt:lpstr>
      <vt:lpstr> いよいよラムダだ、で前回終わったのだった  </vt:lpstr>
      <vt:lpstr> 大きなラムダ式とその計算 </vt:lpstr>
      <vt:lpstr> 大きなラムダ式 (1) </vt:lpstr>
      <vt:lpstr> 大きなラムダ式 (2) </vt:lpstr>
      <vt:lpstr> 等号の意味 </vt:lpstr>
      <vt:lpstr> 式は関数か、関数は式か </vt:lpstr>
      <vt:lpstr> 大きなラムダ式の計算規則 </vt:lpstr>
      <vt:lpstr> 小さなラムダ式とその計算 </vt:lpstr>
      <vt:lpstr> 小さなラムダ式の構文 </vt:lpstr>
      <vt:lpstr> 半分フォーマルな小さなラムダ式 </vt:lpstr>
      <vt:lpstr> 3種のラムダ式 </vt:lpstr>
      <vt:lpstr> ラムダ抽象＝ラムダオペレータ </vt:lpstr>
      <vt:lpstr> ラムダ抽象の絵 </vt:lpstr>
      <vt:lpstr> 練習とか </vt:lpstr>
      <vt:lpstr> 基本等式 </vt:lpstr>
      <vt:lpstr> ラムダ抽象の絵もっと </vt:lpstr>
      <vt:lpstr> スノーグローブとベータ変換 </vt:lpstr>
      <vt:lpstr> 絵の描き方 </vt:lpstr>
      <vt:lpstr> 関数と計算機 </vt:lpstr>
      <vt:lpstr> メモリー状態は1つの整数 </vt:lpstr>
      <vt:lpstr> 関数と部分関数 </vt:lpstr>
      <vt:lpstr> コードとデータ </vt:lpstr>
      <vt:lpstr> 奇妙な不等式 </vt:lpstr>
      <vt:lpstr> もう一度記号の確認 </vt:lpstr>
      <vt:lpstr> 計算の世界を記述しよう </vt:lpstr>
      <vt:lpstr> 計算の世界 </vt:lpstr>
      <vt:lpstr> もっと広く考えよう </vt:lpstr>
      <vt:lpstr> 計算の世界の前提あるいは仮説 </vt:lpstr>
      <vt:lpstr> 人間による計算 </vt:lpstr>
      <vt:lpstr> その他いろんな例 </vt:lpstr>
      <vt:lpstr> 不可能性の証明 </vt:lpstr>
      <vt:lpstr> なにが不可能なのか </vt:lpstr>
      <vt:lpstr> このプログラム（関数）は、 この引数で停止する </vt:lpstr>
      <vt:lpstr> 関数sと値s(σ) </vt:lpstr>
      <vt:lpstr> 値s(σ)を考える </vt:lpstr>
      <vt:lpstr> んっ？ </vt:lpstr>
      <vt:lpstr> もし全域性が判断できたら </vt:lpstr>
      <vt:lpstr> もし関数の等しさが判断できたら </vt:lpstr>
      <vt:lpstr> 我々は知りえない </vt:lpstr>
      <vt:lpstr> 我々は何を知りえないかを知りうる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技術者／プログラマのためのラムダ計算、論理、圏第2回 
</dc:title>
  <dc:creator>braveboy</dc:creator>
  <cp:lastModifiedBy>uedalab</cp:lastModifiedBy>
  <cp:revision>29</cp:revision>
  <dcterms:created xsi:type="dcterms:W3CDTF">2009-02-19T04:56:06Z</dcterms:created>
  <dcterms:modified xsi:type="dcterms:W3CDTF">2009-02-20T07:14:31Z</dcterms:modified>
</cp:coreProperties>
</file>