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6" r:id="rId1"/>
  </p:sldMasterIdLst>
  <p:notesMasterIdLst>
    <p:notesMasterId r:id="rId50"/>
  </p:notesMasterIdLst>
  <p:sldIdLst>
    <p:sldId id="256" r:id="rId2"/>
    <p:sldId id="308" r:id="rId3"/>
    <p:sldId id="301" r:id="rId4"/>
    <p:sldId id="302" r:id="rId5"/>
    <p:sldId id="303" r:id="rId6"/>
    <p:sldId id="304" r:id="rId7"/>
    <p:sldId id="305" r:id="rId8"/>
    <p:sldId id="306" r:id="rId9"/>
    <p:sldId id="30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81" r:id="rId24"/>
    <p:sldId id="271" r:id="rId25"/>
    <p:sldId id="283" r:id="rId26"/>
    <p:sldId id="272" r:id="rId27"/>
    <p:sldId id="273" r:id="rId28"/>
    <p:sldId id="284" r:id="rId29"/>
    <p:sldId id="274" r:id="rId30"/>
    <p:sldId id="275" r:id="rId31"/>
    <p:sldId id="276" r:id="rId32"/>
    <p:sldId id="277"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640" autoAdjust="0"/>
  </p:normalViewPr>
  <p:slideViewPr>
    <p:cSldViewPr>
      <p:cViewPr varScale="1">
        <p:scale>
          <a:sx n="70" d="100"/>
          <a:sy n="70" d="100"/>
        </p:scale>
        <p:origin x="-438" y="-108"/>
      </p:cViewPr>
      <p:guideLst>
        <p:guide orient="horz" pos="2160"/>
        <p:guide pos="2880"/>
      </p:guideLst>
    </p:cSldViewPr>
  </p:slideViewPr>
  <p:outlineViewPr>
    <p:cViewPr>
      <p:scale>
        <a:sx n="33" d="100"/>
        <a:sy n="33" d="100"/>
      </p:scale>
      <p:origin x="0" y="3247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873D42-BD10-49D3-8228-D039310252B3}" type="datetimeFigureOut">
              <a:rPr kumimoji="1" lang="ja-JP" altLang="en-US" smtClean="0"/>
              <a:pPr/>
              <a:t>2009/1/26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BC35B3-E0C0-42AE-8C1F-ED14FAAA853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endParaRPr lang="ja-JP" altLang="en-US" dirty="0" smtClean="0"/>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30</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31</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32</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33</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34</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35</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36</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37</a:t>
            </a:fld>
            <a:endParaRPr kumimoji="1"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38</a:t>
            </a:fld>
            <a:endParaRPr kumimoji="1"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39</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4</a:t>
            </a:fld>
            <a:endParaRPr kumimoji="1"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40</a:t>
            </a:fld>
            <a:endParaRPr kumimoji="1" lang="ja-JP"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41</a:t>
            </a:fld>
            <a:endParaRPr kumimoji="1" lang="ja-JP"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42</a:t>
            </a:fld>
            <a:endParaRPr kumimoji="1"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43</a:t>
            </a:fld>
            <a:endParaRPr kumimoji="1" lang="ja-JP"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44</a:t>
            </a:fld>
            <a:endParaRPr kumimoji="1" lang="ja-JP"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45</a:t>
            </a:fld>
            <a:endParaRPr kumimoji="1" lang="ja-JP"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46</a:t>
            </a:fld>
            <a:endParaRPr kumimoji="1" lang="ja-JP"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47</a:t>
            </a:fld>
            <a:endParaRPr kumimoji="1" lang="ja-JP"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48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BC35B3-E0C0-42AE-8C1F-ED14FAAA853D}"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9302883-090C-4F3D-8059-42AF3DCCD60C}" type="datetime1">
              <a:rPr kumimoji="1" lang="ja-JP" altLang="en-US" smtClean="0"/>
              <a:pPr/>
              <a:t>2009/1/26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9C257DC-0276-4C83-A613-29A4B4809B40}" type="datetime1">
              <a:rPr kumimoji="1" lang="ja-JP" altLang="en-US" smtClean="0"/>
              <a:pPr/>
              <a:t>2009/1/26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6801543-AA53-4733-8738-FCB7BCF07C73}" type="datetime1">
              <a:rPr kumimoji="1" lang="ja-JP" altLang="en-US" smtClean="0"/>
              <a:pPr/>
              <a:t>2009/1/26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E601029-7B74-4DED-ABE2-62FB96FCF0A3}" type="datetime1">
              <a:rPr kumimoji="1" lang="ja-JP" altLang="en-US" smtClean="0"/>
              <a:pPr/>
              <a:t>2009/1/26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278D6C4-BE86-4F0D-B6C0-16AADF53CAC8}" type="datetime1">
              <a:rPr kumimoji="1" lang="ja-JP" altLang="en-US" smtClean="0"/>
              <a:pPr/>
              <a:t>2009/1/26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E9EA3F9-3DDF-4145-A948-B92566B6CD7B}" type="datetime1">
              <a:rPr kumimoji="1" lang="ja-JP" altLang="en-US" smtClean="0"/>
              <a:pPr/>
              <a:t>2009/1/26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280C71F-1115-4337-AA45-578DDEE2B3DA}" type="datetime1">
              <a:rPr kumimoji="1" lang="ja-JP" altLang="en-US" smtClean="0"/>
              <a:pPr/>
              <a:t>2009/1/26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712E162-C048-4C4B-B16D-F91995B5888D}" type="datetime1">
              <a:rPr kumimoji="1" lang="ja-JP" altLang="en-US" smtClean="0"/>
              <a:pPr/>
              <a:t>2009/1/26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B7AD8F3-C8A9-4849-A39D-612BCCC9693D}" type="datetime1">
              <a:rPr kumimoji="1" lang="ja-JP" altLang="en-US" smtClean="0"/>
              <a:pPr/>
              <a:t>2009/1/26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A64C1DA-E423-4D6E-80BF-F351A1EF43C0}" type="datetime1">
              <a:rPr kumimoji="1" lang="ja-JP" altLang="en-US" smtClean="0"/>
              <a:pPr/>
              <a:t>2009/1/26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0F04F8F-14D5-4C7D-8A14-536C60D22102}" type="datetime1">
              <a:rPr kumimoji="1" lang="ja-JP" altLang="en-US" smtClean="0"/>
              <a:pPr/>
              <a:t>2009/1/26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4AC2E78-FB89-4628-9D81-AA3FF0995BA7}"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89E18-2EF8-4E25-99EE-07EBE33889ED}" type="datetime1">
              <a:rPr kumimoji="1" lang="ja-JP" altLang="en-US" smtClean="0"/>
              <a:pPr/>
              <a:t>2009/1/26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AC2E78-FB89-4628-9D81-AA3FF0995BA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cs.nott.ac.uk/~rcb/"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smtClean="0"/>
              <a:t>技術者／プログラマのためのラムダ計算、論理、圏</a:t>
            </a:r>
            <a:endParaRPr kumimoji="1" lang="ja-JP" altLang="en-US" dirty="0"/>
          </a:p>
        </p:txBody>
      </p:sp>
      <p:sp>
        <p:nvSpPr>
          <p:cNvPr id="3" name="サブタイトル 2"/>
          <p:cNvSpPr>
            <a:spLocks noGrp="1"/>
          </p:cNvSpPr>
          <p:nvPr>
            <p:ph type="subTitle" idx="1"/>
          </p:nvPr>
        </p:nvSpPr>
        <p:spPr/>
        <p:txBody>
          <a:bodyPr>
            <a:normAutofit/>
          </a:bodyPr>
          <a:lstStyle/>
          <a:p>
            <a:r>
              <a:rPr lang="ja-JP" altLang="en-US" dirty="0" smtClean="0"/>
              <a:t>檜山 正幸 </a:t>
            </a:r>
            <a:r>
              <a:rPr lang="en-US" altLang="ja-JP" dirty="0" smtClean="0"/>
              <a:t>(</a:t>
            </a:r>
            <a:r>
              <a:rPr lang="en-US" dirty="0" smtClean="0"/>
              <a:t>HIYAMA Masayuki) </a:t>
            </a:r>
          </a:p>
          <a:p>
            <a:r>
              <a:rPr lang="en-US" dirty="0" smtClean="0"/>
              <a:t>2009</a:t>
            </a:r>
            <a:r>
              <a:rPr lang="ja-JP" altLang="en-US" dirty="0" smtClean="0"/>
              <a:t>年</a:t>
            </a:r>
            <a:r>
              <a:rPr lang="en-US" altLang="ja-JP" dirty="0" smtClean="0"/>
              <a:t>1</a:t>
            </a:r>
            <a:r>
              <a:rPr lang="ja-JP" altLang="en-US" dirty="0" smtClean="0"/>
              <a:t>月</a:t>
            </a:r>
            <a:r>
              <a:rPr lang="en-US" altLang="ja-JP" dirty="0" smtClean="0"/>
              <a:t>24</a:t>
            </a:r>
            <a:r>
              <a:rPr lang="ja-JP" altLang="en-US" dirty="0" smtClean="0"/>
              <a:t>日 </a:t>
            </a:r>
            <a:r>
              <a:rPr lang="en-US" altLang="ja-JP" dirty="0" smtClean="0"/>
              <a:t>(</a:t>
            </a:r>
            <a:r>
              <a:rPr lang="ja-JP" altLang="en-US" dirty="0" smtClean="0"/>
              <a:t>土曜</a:t>
            </a:r>
            <a:r>
              <a:rPr lang="en-US" altLang="ja-JP" dirty="0" smtClean="0"/>
              <a:t>) 15:00</a:t>
            </a:r>
            <a:r>
              <a:rPr lang="ja-JP" altLang="en-US" dirty="0" smtClean="0"/>
              <a:t>開始</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今日 伝えたいこと</a:t>
            </a:r>
            <a:endParaRPr kumimoji="1" lang="ja-JP" altLang="en-US" dirty="0"/>
          </a:p>
        </p:txBody>
      </p:sp>
      <p:sp>
        <p:nvSpPr>
          <p:cNvPr id="3" name="コンテンツ プレースホルダ 2"/>
          <p:cNvSpPr>
            <a:spLocks noGrp="1"/>
          </p:cNvSpPr>
          <p:nvPr>
            <p:ph idx="1"/>
          </p:nvPr>
        </p:nvSpPr>
        <p:spPr/>
        <p:txBody>
          <a:bodyPr/>
          <a:lstStyle/>
          <a:p>
            <a:pPr marL="514350" indent="-514350">
              <a:buFont typeface="+mj-lt"/>
              <a:buAutoNum type="arabicPeriod"/>
            </a:pPr>
            <a:r>
              <a:rPr lang="ja-JP" altLang="en-US" dirty="0" smtClean="0"/>
              <a:t>スノーグローブ現象 </a:t>
            </a:r>
          </a:p>
          <a:p>
            <a:pPr marL="514350" indent="-514350">
              <a:buFont typeface="+mj-lt"/>
              <a:buAutoNum type="arabicPeriod"/>
            </a:pPr>
            <a:r>
              <a:rPr lang="ja-JP" altLang="en-US" dirty="0" smtClean="0"/>
              <a:t>記号の解釈と使用法の多様性 </a:t>
            </a:r>
          </a:p>
          <a:p>
            <a:pPr marL="514350" indent="-514350">
              <a:buFont typeface="+mj-lt"/>
              <a:buAutoNum type="arabicPeriod"/>
            </a:pPr>
            <a:r>
              <a:rPr lang="ja-JP" altLang="en-US" dirty="0" smtClean="0"/>
              <a:t>上記</a:t>
            </a:r>
            <a:r>
              <a:rPr lang="en-US" altLang="ja-JP" dirty="0" smtClean="0"/>
              <a:t>1, 2</a:t>
            </a:r>
            <a:r>
              <a:rPr lang="ja-JP" altLang="en-US" dirty="0" smtClean="0"/>
              <a:t>を理解するための気持ちと体の使い方</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スノーグローブ</a:t>
            </a:r>
            <a:endParaRPr kumimoji="1" lang="ja-JP" altLang="en-US" dirty="0"/>
          </a:p>
        </p:txBody>
      </p:sp>
      <p:pic>
        <p:nvPicPr>
          <p:cNvPr id="4" name="コンテンツ プレースホルダ 3" descr="snowglobe.gif"/>
          <p:cNvPicPr>
            <a:picLocks noGrp="1" noChangeAspect="1"/>
          </p:cNvPicPr>
          <p:nvPr>
            <p:ph idx="1"/>
          </p:nvPr>
        </p:nvPicPr>
        <p:blipFill>
          <a:blip r:embed="rId3"/>
          <a:stretch>
            <a:fillRect/>
          </a:stretch>
        </p:blipFill>
        <p:spPr>
          <a:xfrm>
            <a:off x="3319462" y="2439194"/>
            <a:ext cx="2505075" cy="2847975"/>
          </a:xfrm>
        </p:spPr>
      </p:pic>
      <p:sp>
        <p:nvSpPr>
          <p:cNvPr id="5" name="スライド番号プレースホルダ 4"/>
          <p:cNvSpPr>
            <a:spLocks noGrp="1"/>
          </p:cNvSpPr>
          <p:nvPr>
            <p:ph type="sldNum" sz="quarter" idx="12"/>
          </p:nvPr>
        </p:nvSpPr>
        <p:spPr/>
        <p:txBody>
          <a:bodyPr/>
          <a:lstStyle/>
          <a:p>
            <a:fld id="{F4AC2E78-FB89-4628-9D81-AA3FF0995BA7}" type="slidenum">
              <a:rPr kumimoji="1" lang="ja-JP" altLang="en-US" smtClean="0"/>
              <a:pPr/>
              <a:t>11</a:t>
            </a:fld>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b="1" dirty="0" smtClean="0"/>
              <a:t>スノーグローブ：モデル化の不思議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ホントのいまの自分 </a:t>
            </a:r>
          </a:p>
          <a:p>
            <a:r>
              <a:rPr lang="ja-JP" altLang="en-US" dirty="0" smtClean="0"/>
              <a:t>世界の外に出た自分 </a:t>
            </a:r>
          </a:p>
          <a:p>
            <a:r>
              <a:rPr lang="ja-JP" altLang="en-US" dirty="0" smtClean="0"/>
              <a:t>モデルの小世界（マイクロコスモス）に入った自分</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12</a:t>
            </a:fld>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b="1" dirty="0" smtClean="0"/>
              <a:t>スノーグローブ：</a:t>
            </a:r>
            <a:r>
              <a:rPr lang="en-US" altLang="ja-JP" b="1" dirty="0" smtClean="0"/>
              <a:t/>
            </a:r>
            <a:br>
              <a:rPr lang="en-US" altLang="ja-JP" b="1" dirty="0" smtClean="0"/>
            </a:br>
            <a:r>
              <a:rPr lang="ja-JP" altLang="en-US" b="1" dirty="0" smtClean="0"/>
              <a:t>仮想と現実が入り混じった世界</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お勉強で</a:t>
            </a:r>
            <a:r>
              <a:rPr lang="en-US" altLang="ja-JP" dirty="0" smtClean="0"/>
              <a:t>CPU</a:t>
            </a:r>
            <a:r>
              <a:rPr lang="ja-JP" altLang="en-US" dirty="0" smtClean="0"/>
              <a:t>エミュレータを作る </a:t>
            </a:r>
          </a:p>
          <a:p>
            <a:r>
              <a:rPr lang="en-US" altLang="ja-JP" dirty="0" smtClean="0"/>
              <a:t>Java</a:t>
            </a:r>
            <a:r>
              <a:rPr lang="ja-JP" altLang="en-US" dirty="0" smtClean="0"/>
              <a:t>で</a:t>
            </a:r>
            <a:r>
              <a:rPr lang="en-US" altLang="ja-JP" dirty="0" smtClean="0"/>
              <a:t>JVM</a:t>
            </a:r>
            <a:r>
              <a:rPr lang="ja-JP" altLang="en-US" dirty="0" smtClean="0"/>
              <a:t>を実装する </a:t>
            </a:r>
          </a:p>
          <a:p>
            <a:r>
              <a:rPr lang="ja-JP" altLang="en-US" dirty="0" smtClean="0"/>
              <a:t>もし、</a:t>
            </a:r>
            <a:r>
              <a:rPr lang="en-US" altLang="ja-JP" dirty="0" smtClean="0"/>
              <a:t>Rhino</a:t>
            </a:r>
            <a:r>
              <a:rPr lang="ja-JP" altLang="en-US" dirty="0" smtClean="0"/>
              <a:t>上で</a:t>
            </a:r>
            <a:r>
              <a:rPr lang="en-US" altLang="ja-JP" dirty="0" smtClean="0"/>
              <a:t>CPU</a:t>
            </a:r>
            <a:r>
              <a:rPr lang="ja-JP" altLang="en-US" dirty="0" smtClean="0"/>
              <a:t>エミュレータを作ったら </a:t>
            </a:r>
            <a:endParaRPr lang="en-US" altLang="ja-JP" dirty="0" smtClean="0"/>
          </a:p>
          <a:p>
            <a:pPr>
              <a:buNone/>
            </a:pPr>
            <a:endParaRPr kumimoji="1" lang="en-US" altLang="ja-JP" sz="2000" dirty="0" smtClean="0"/>
          </a:p>
          <a:p>
            <a:pPr>
              <a:buNone/>
            </a:pPr>
            <a:r>
              <a:rPr lang="ja-JP" altLang="en-US" dirty="0" smtClean="0"/>
              <a:t>スノーグローブ現象と無縁ではいられない私達</a:t>
            </a: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13</a:t>
            </a:fld>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記号：例えば「</a:t>
            </a:r>
            <a:r>
              <a:rPr lang="en-US" altLang="ja-JP" b="1" dirty="0" smtClean="0"/>
              <a:t>+</a:t>
            </a:r>
            <a:r>
              <a:rPr lang="ja-JP" altLang="en-US" b="1" dirty="0" smtClean="0"/>
              <a:t>」</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宿題のなかの </a:t>
            </a:r>
            <a:r>
              <a:rPr lang="en-US" altLang="ja-JP" dirty="0" smtClean="0"/>
              <a:t>2 + 3 </a:t>
            </a:r>
          </a:p>
          <a:p>
            <a:r>
              <a:rPr lang="ja-JP" altLang="en-US" dirty="0" smtClean="0"/>
              <a:t>電卓を叩く</a:t>
            </a:r>
            <a:r>
              <a:rPr lang="en-US" altLang="ja-JP" dirty="0" smtClean="0"/>
              <a:t>2 + 3 </a:t>
            </a:r>
          </a:p>
          <a:p>
            <a:r>
              <a:rPr lang="en-US" dirty="0" smtClean="0"/>
              <a:t>two plus three </a:t>
            </a:r>
          </a:p>
          <a:p>
            <a:r>
              <a:rPr lang="en-US" dirty="0" smtClean="0"/>
              <a:t>"two" + "three" </a:t>
            </a:r>
          </a:p>
          <a:p>
            <a:r>
              <a:rPr lang="ja-JP" altLang="en-US" dirty="0" smtClean="0"/>
              <a:t>電池のデッパリ </a:t>
            </a:r>
          </a:p>
          <a:p>
            <a:pPr>
              <a:buNone/>
            </a:pP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14</a:t>
            </a:fld>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記号：例えば「</a:t>
            </a:r>
            <a:r>
              <a:rPr lang="en-US" altLang="ja-JP" b="1" dirty="0" smtClean="0"/>
              <a:t>=</a:t>
            </a:r>
            <a:r>
              <a:rPr lang="ja-JP" altLang="en-US" b="1" dirty="0" smtClean="0"/>
              <a:t>」</a:t>
            </a:r>
            <a:endParaRPr kumimoji="1" lang="ja-JP" altLang="en-US" dirty="0"/>
          </a:p>
        </p:txBody>
      </p:sp>
      <p:sp>
        <p:nvSpPr>
          <p:cNvPr id="3" name="コンテンツ プレースホルダ 2"/>
          <p:cNvSpPr>
            <a:spLocks noGrp="1"/>
          </p:cNvSpPr>
          <p:nvPr>
            <p:ph idx="1"/>
          </p:nvPr>
        </p:nvSpPr>
        <p:spPr/>
        <p:txBody>
          <a:bodyPr/>
          <a:lstStyle/>
          <a:p>
            <a:r>
              <a:rPr lang="en-US" dirty="0" smtClean="0"/>
              <a:t>2 + 3 = </a:t>
            </a:r>
          </a:p>
          <a:p>
            <a:r>
              <a:rPr lang="en-US" dirty="0" smtClean="0"/>
              <a:t>2 + 3 = 5 </a:t>
            </a:r>
          </a:p>
          <a:p>
            <a:r>
              <a:rPr lang="en-US" dirty="0" smtClean="0"/>
              <a:t>5 = 2 + 3 </a:t>
            </a:r>
          </a:p>
          <a:p>
            <a:r>
              <a:rPr lang="en-US" dirty="0" smtClean="0"/>
              <a:t>x = x + 1 </a:t>
            </a:r>
          </a:p>
          <a:p>
            <a:r>
              <a:rPr lang="en-US" dirty="0" smtClean="0"/>
              <a:t>=</a:t>
            </a:r>
          </a:p>
          <a:p>
            <a:pPr>
              <a:buNone/>
            </a:pP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15</a:t>
            </a:fld>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理解：能力とテクニック</a:t>
            </a:r>
            <a:endParaRPr kumimoji="1" lang="ja-JP" altLang="en-US" dirty="0"/>
          </a:p>
        </p:txBody>
      </p:sp>
      <p:sp>
        <p:nvSpPr>
          <p:cNvPr id="3" name="コンテンツ プレースホルダ 2"/>
          <p:cNvSpPr>
            <a:spLocks noGrp="1"/>
          </p:cNvSpPr>
          <p:nvPr>
            <p:ph idx="1"/>
          </p:nvPr>
        </p:nvSpPr>
        <p:spPr/>
        <p:txBody>
          <a:bodyPr>
            <a:normAutofit/>
          </a:bodyPr>
          <a:lstStyle/>
          <a:p>
            <a:pPr marL="514350" indent="-514350">
              <a:buFont typeface="+mj-lt"/>
              <a:buAutoNum type="arabicPeriod"/>
            </a:pPr>
            <a:r>
              <a:rPr lang="ja-JP" altLang="en-US" dirty="0" smtClean="0"/>
              <a:t>リアルな幻覚を見る能力 </a:t>
            </a:r>
          </a:p>
          <a:p>
            <a:pPr marL="514350" indent="-514350">
              <a:buFont typeface="+mj-lt"/>
              <a:buAutoNum type="arabicPeriod"/>
            </a:pPr>
            <a:r>
              <a:rPr lang="ja-JP" altLang="en-US" dirty="0" smtClean="0"/>
              <a:t>感情移入、没入する能力 </a:t>
            </a:r>
          </a:p>
          <a:p>
            <a:pPr marL="514350" indent="-514350">
              <a:buFont typeface="+mj-lt"/>
              <a:buAutoNum type="arabicPeriod"/>
            </a:pPr>
            <a:r>
              <a:rPr lang="ja-JP" altLang="en-US" dirty="0" smtClean="0"/>
              <a:t>幽体離脱する能力</a:t>
            </a:r>
          </a:p>
          <a:p>
            <a:pPr>
              <a:buNone/>
            </a:pPr>
            <a:endParaRPr kumimoji="1" lang="en-US" altLang="ja-JP" sz="2000" dirty="0" smtClean="0"/>
          </a:p>
          <a:p>
            <a:pPr>
              <a:buNone/>
            </a:pPr>
            <a:r>
              <a:rPr lang="ja-JP" altLang="en-US" dirty="0" smtClean="0"/>
              <a:t>練習：</a:t>
            </a:r>
            <a:endParaRPr lang="en-US" altLang="ja-JP" sz="1500" dirty="0" smtClean="0"/>
          </a:p>
          <a:p>
            <a:pPr marL="514350" indent="-514350">
              <a:buFont typeface="+mj-lt"/>
              <a:buAutoNum type="arabicPeriod"/>
            </a:pPr>
            <a:r>
              <a:rPr lang="ja-JP" altLang="en-US" dirty="0" smtClean="0"/>
              <a:t>左手に持ったカードを見る </a:t>
            </a:r>
          </a:p>
          <a:p>
            <a:pPr marL="514350" indent="-514350">
              <a:buFont typeface="+mj-lt"/>
              <a:buAutoNum type="arabicPeriod"/>
            </a:pPr>
            <a:r>
              <a:rPr lang="ja-JP" altLang="en-US" dirty="0" smtClean="0"/>
              <a:t>電子レンジ内のグラタンのマカロニになる </a:t>
            </a:r>
          </a:p>
          <a:p>
            <a:pPr marL="514350" indent="-514350">
              <a:buFont typeface="+mj-lt"/>
              <a:buAutoNum type="arabicPeriod"/>
            </a:pPr>
            <a:r>
              <a:rPr lang="ja-JP" altLang="en-US" dirty="0" smtClean="0"/>
              <a:t>月まで行ってみる</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16</a:t>
            </a:fld>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今日の目的／目標のまとめ</a:t>
            </a:r>
            <a:endParaRPr kumimoji="1" lang="ja-JP" altLang="en-US" dirty="0"/>
          </a:p>
        </p:txBody>
      </p:sp>
      <p:sp>
        <p:nvSpPr>
          <p:cNvPr id="3" name="コンテンツ プレースホルダ 2"/>
          <p:cNvSpPr>
            <a:spLocks noGrp="1"/>
          </p:cNvSpPr>
          <p:nvPr>
            <p:ph idx="1"/>
          </p:nvPr>
        </p:nvSpPr>
        <p:spPr/>
        <p:txBody>
          <a:bodyPr>
            <a:normAutofit/>
          </a:bodyPr>
          <a:lstStyle/>
          <a:p>
            <a:pPr marL="514350" indent="-514350">
              <a:buFont typeface="+mj-lt"/>
              <a:buAutoNum type="arabicPeriod"/>
            </a:pPr>
            <a:r>
              <a:rPr lang="ja-JP" altLang="en-US" dirty="0" smtClean="0"/>
              <a:t>スノーグローブ現象の実例を感得しよう </a:t>
            </a:r>
          </a:p>
          <a:p>
            <a:pPr marL="514350" indent="-514350">
              <a:buFont typeface="+mj-lt"/>
              <a:buAutoNum type="arabicPeriod"/>
            </a:pPr>
            <a:r>
              <a:rPr lang="ja-JP" altLang="en-US" dirty="0" smtClean="0"/>
              <a:t>記号の多様性を納得しよう </a:t>
            </a:r>
          </a:p>
          <a:p>
            <a:pPr marL="514350" indent="-514350">
              <a:buFont typeface="+mj-lt"/>
              <a:buAutoNum type="arabicPeriod"/>
            </a:pPr>
            <a:r>
              <a:rPr lang="ja-JP" altLang="en-US" dirty="0" smtClean="0"/>
              <a:t>そのために、幻覚視、感情移入、幽体離脱を使いこなそう </a:t>
            </a:r>
          </a:p>
          <a:p>
            <a:pPr>
              <a:buNone/>
            </a:pPr>
            <a:endParaRPr kumimoji="1" lang="en-US" altLang="ja-JP" sz="2000" dirty="0" smtClean="0"/>
          </a:p>
          <a:p>
            <a:pPr>
              <a:buNone/>
            </a:pPr>
            <a:r>
              <a:rPr lang="ja-JP" altLang="en-US" dirty="0" smtClean="0"/>
              <a:t>どこがラムダや</a:t>
            </a:r>
            <a:r>
              <a:rPr lang="ja-JP" altLang="en-US" dirty="0" err="1" smtClean="0"/>
              <a:t>ねん</a:t>
            </a:r>
            <a:r>
              <a:rPr lang="en-US" altLang="ja-JP" dirty="0" smtClean="0"/>
              <a:t>!?</a:t>
            </a:r>
          </a:p>
          <a:p>
            <a:pPr algn="ctr">
              <a:buNone/>
            </a:pPr>
            <a:r>
              <a:rPr lang="en-US" altLang="ja-JP" dirty="0" smtClean="0"/>
              <a:t>-- </a:t>
            </a:r>
            <a:r>
              <a:rPr lang="ja-JP" altLang="en-US" dirty="0" smtClean="0"/>
              <a:t>大丈夫、大丈夫！</a:t>
            </a: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バエズの絵で一服</a:t>
            </a:r>
            <a:endParaRPr kumimoji="1" lang="ja-JP" altLang="en-US" dirty="0"/>
          </a:p>
        </p:txBody>
      </p:sp>
      <p:pic>
        <p:nvPicPr>
          <p:cNvPr id="4" name="コンテンツ プレースホルダ 3" descr="baez-beta-conv.gif"/>
          <p:cNvPicPr>
            <a:picLocks noGrp="1" noChangeAspect="1"/>
          </p:cNvPicPr>
          <p:nvPr>
            <p:ph idx="1"/>
          </p:nvPr>
        </p:nvPicPr>
        <p:blipFill>
          <a:blip r:embed="rId3"/>
          <a:stretch>
            <a:fillRect/>
          </a:stretch>
        </p:blipFill>
        <p:spPr>
          <a:xfrm>
            <a:off x="758166" y="1928802"/>
            <a:ext cx="4307205" cy="3627120"/>
          </a:xfrm>
        </p:spPr>
      </p:pic>
      <p:sp>
        <p:nvSpPr>
          <p:cNvPr id="6" name="スライド番号プレースホルダ 5"/>
          <p:cNvSpPr>
            <a:spLocks noGrp="1"/>
          </p:cNvSpPr>
          <p:nvPr>
            <p:ph type="sldNum" sz="quarter" idx="12"/>
          </p:nvPr>
        </p:nvSpPr>
        <p:spPr/>
        <p:txBody>
          <a:bodyPr/>
          <a:lstStyle/>
          <a:p>
            <a:fld id="{F4AC2E78-FB89-4628-9D81-AA3FF0995BA7}" type="slidenum">
              <a:rPr kumimoji="1" lang="ja-JP" altLang="en-US" smtClean="0"/>
              <a:pPr/>
              <a:t>18</a:t>
            </a:fld>
            <a:endParaRPr kumimoji="1" lang="ja-JP" altLang="en-US"/>
          </a:p>
        </p:txBody>
      </p:sp>
      <p:pic>
        <p:nvPicPr>
          <p:cNvPr id="5" name="図 4" descr="baez-fold.gif"/>
          <p:cNvPicPr>
            <a:picLocks noChangeAspect="1"/>
          </p:cNvPicPr>
          <p:nvPr/>
        </p:nvPicPr>
        <p:blipFill>
          <a:blip r:embed="rId4"/>
          <a:stretch>
            <a:fillRect/>
          </a:stretch>
        </p:blipFill>
        <p:spPr>
          <a:xfrm>
            <a:off x="5158767" y="2071671"/>
            <a:ext cx="3270885" cy="3384233"/>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ラムダ計算とは</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pPr>
              <a:buNone/>
            </a:pPr>
            <a:r>
              <a:rPr lang="ja-JP" altLang="en-US" dirty="0" smtClean="0"/>
              <a:t>関数の計算法です。 </a:t>
            </a:r>
          </a:p>
          <a:p>
            <a:pPr>
              <a:buNone/>
            </a:pPr>
            <a:r>
              <a:rPr lang="ja-JP" altLang="en-US" dirty="0" smtClean="0"/>
              <a:t>となると：</a:t>
            </a:r>
            <a:endParaRPr lang="en-US" altLang="ja-JP" dirty="0" smtClean="0"/>
          </a:p>
          <a:p>
            <a:pPr>
              <a:buNone/>
            </a:pPr>
            <a:endParaRPr lang="ja-JP" altLang="en-US" sz="1400" dirty="0" smtClean="0"/>
          </a:p>
          <a:p>
            <a:r>
              <a:rPr lang="ja-JP" altLang="en-US" dirty="0" smtClean="0"/>
              <a:t>関数とは何？ →今日述べる </a:t>
            </a:r>
          </a:p>
          <a:p>
            <a:r>
              <a:rPr lang="ja-JP" altLang="en-US" dirty="0" smtClean="0"/>
              <a:t>計算とは何？ →今日は述べない </a:t>
            </a:r>
            <a:endParaRPr lang="en-US" altLang="ja-JP" dirty="0" smtClean="0"/>
          </a:p>
          <a:p>
            <a:pPr>
              <a:buNone/>
            </a:pPr>
            <a:endParaRPr kumimoji="1" lang="en-US" altLang="ja-JP" sz="1400" dirty="0" smtClean="0"/>
          </a:p>
          <a:p>
            <a:pPr marL="0" indent="0">
              <a:buNone/>
            </a:pPr>
            <a:r>
              <a:rPr lang="ja-JP" altLang="en-US" dirty="0" smtClean="0"/>
              <a:t>計算とはとりあえず、データの変形・加工・合成など、数の加減乗除、文字列処理などを思い起こせばよい。 </a:t>
            </a:r>
            <a:endParaRPr lang="en-US" altLang="ja-JP" dirty="0" smtClean="0"/>
          </a:p>
          <a:p>
            <a:pPr marL="0" indent="0">
              <a:buNone/>
            </a:pPr>
            <a:endParaRPr lang="ja-JP" altLang="en-US" sz="1400" dirty="0" smtClean="0"/>
          </a:p>
          <a:p>
            <a:pPr marL="0" indent="0">
              <a:buNone/>
            </a:pPr>
            <a:r>
              <a:rPr lang="ja-JP" altLang="en-US" dirty="0" smtClean="0"/>
              <a:t>関数に対する（関数を含んだ）計算と、関数が行う計算の両方が興味の対象となる。</a:t>
            </a:r>
          </a:p>
          <a:p>
            <a:pPr>
              <a:buNone/>
            </a:pP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19</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またの名は</a:t>
            </a: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2</a:t>
            </a:fld>
            <a:endParaRPr kumimoji="1" lang="ja-JP" altLang="en-US"/>
          </a:p>
        </p:txBody>
      </p:sp>
      <p:sp>
        <p:nvSpPr>
          <p:cNvPr id="6" name="正方形/長方形 5"/>
          <p:cNvSpPr/>
          <p:nvPr/>
        </p:nvSpPr>
        <p:spPr>
          <a:xfrm>
            <a:off x="1106396" y="1960426"/>
            <a:ext cx="7037504" cy="1754326"/>
          </a:xfrm>
          <a:prstGeom prst="rect">
            <a:avLst/>
          </a:prstGeom>
          <a:noFill/>
        </p:spPr>
        <p:txBody>
          <a:bodyPr wrap="none" lIns="91440" tIns="45720" rIns="91440" bIns="45720">
            <a:spAutoFit/>
          </a:bodyPr>
          <a:lstStyle/>
          <a:p>
            <a:pPr algn="ctr"/>
            <a:r>
              <a:rPr lang="ja-JP" alt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ラムダ・エクササイズ</a:t>
            </a:r>
            <a:r>
              <a:rPr lang="en-US" altLang="ja-JP"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altLang="ja-JP"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ja-JP" alt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ヒヤマ</a:t>
            </a:r>
            <a:r>
              <a:rPr lang="en-US" altLang="ja-JP"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ja-JP" alt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ズブートキャンプ</a:t>
            </a:r>
            <a:endParaRPr lang="ja-JP" alt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関数とは</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関数は昔「函数」と書いた </a:t>
            </a:r>
          </a:p>
          <a:p>
            <a:r>
              <a:rPr lang="ja-JP" altLang="en-US" dirty="0" smtClean="0"/>
              <a:t>関数を、箱に入った計算マシンと考えよう </a:t>
            </a:r>
          </a:p>
          <a:p>
            <a:r>
              <a:rPr lang="ja-JP" altLang="en-US" dirty="0" smtClean="0"/>
              <a:t>基本的にブラックボックス </a:t>
            </a:r>
          </a:p>
          <a:p>
            <a:r>
              <a:rPr lang="ja-JP" altLang="en-US" dirty="0" smtClean="0"/>
              <a:t>が、分解したり中に潜り込んだりすることもある</a:t>
            </a:r>
          </a:p>
          <a:p>
            <a:pPr>
              <a:buNone/>
            </a:pP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20</a:t>
            </a:fld>
            <a:endParaRPr kumimoji="1"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関数を絵に描こう</a:t>
            </a:r>
            <a:endParaRPr kumimoji="1" lang="ja-JP" altLang="en-US" dirty="0"/>
          </a:p>
        </p:txBody>
      </p:sp>
      <p:sp>
        <p:nvSpPr>
          <p:cNvPr id="3" name="コンテンツ プレースホルダ 2"/>
          <p:cNvSpPr>
            <a:spLocks noGrp="1"/>
          </p:cNvSpPr>
          <p:nvPr>
            <p:ph idx="1"/>
          </p:nvPr>
        </p:nvSpPr>
        <p:spPr/>
        <p:txBody>
          <a:bodyPr/>
          <a:lstStyle/>
          <a:p>
            <a:pPr>
              <a:buNone/>
            </a:pPr>
            <a:r>
              <a:rPr lang="ja-JP" altLang="en-US" dirty="0" smtClean="0"/>
              <a:t>さあ、イマジネーションと幻覚視能力を使おう。</a:t>
            </a: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21</a:t>
            </a:fld>
            <a:endParaRPr kumimoji="1"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ここでいきなり核心に入る</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5</a:t>
            </a:r>
            <a:r>
              <a:rPr lang="ja-JP" altLang="en-US" dirty="0" smtClean="0"/>
              <a:t>種の箱（計算マシン） </a:t>
            </a:r>
            <a:r>
              <a:rPr lang="en-US" altLang="ja-JP" dirty="0" smtClean="0"/>
              <a:t>a, b, c, d, e </a:t>
            </a:r>
          </a:p>
          <a:p>
            <a:r>
              <a:rPr lang="en-US" altLang="ja-JP" dirty="0" smtClean="0"/>
              <a:t>c, d, e </a:t>
            </a:r>
            <a:r>
              <a:rPr lang="ja-JP" altLang="en-US" dirty="0" err="1" smtClean="0"/>
              <a:t>には</a:t>
            </a:r>
            <a:r>
              <a:rPr lang="ja-JP" altLang="en-US" dirty="0" smtClean="0"/>
              <a:t>補助</a:t>
            </a:r>
            <a:r>
              <a:rPr lang="en-US" altLang="ja-JP" dirty="0" smtClean="0"/>
              <a:t>(?)</a:t>
            </a:r>
            <a:r>
              <a:rPr lang="ja-JP" altLang="en-US" dirty="0" smtClean="0"/>
              <a:t>マシン</a:t>
            </a:r>
            <a:r>
              <a:rPr lang="en-US" altLang="ja-JP" dirty="0" smtClean="0"/>
              <a:t>c', d', e' </a:t>
            </a:r>
          </a:p>
          <a:p>
            <a:r>
              <a:rPr lang="en-US" altLang="ja-JP" dirty="0" smtClean="0"/>
              <a:t>a</a:t>
            </a:r>
            <a:r>
              <a:rPr lang="ja-JP" altLang="en-US" dirty="0" smtClean="0"/>
              <a:t>は足し算をする箱 </a:t>
            </a:r>
          </a:p>
          <a:p>
            <a:r>
              <a:rPr lang="ja-JP" altLang="en-US" dirty="0" smtClean="0"/>
              <a:t>データは紙カード</a:t>
            </a:r>
          </a:p>
        </p:txBody>
      </p:sp>
      <p:sp>
        <p:nvSpPr>
          <p:cNvPr id="5" name="スライド番号プレースホルダ 4"/>
          <p:cNvSpPr>
            <a:spLocks noGrp="1"/>
          </p:cNvSpPr>
          <p:nvPr>
            <p:ph type="sldNum" sz="quarter" idx="12"/>
          </p:nvPr>
        </p:nvSpPr>
        <p:spPr/>
        <p:txBody>
          <a:bodyPr/>
          <a:lstStyle/>
          <a:p>
            <a:fld id="{F4AC2E78-FB89-4628-9D81-AA3FF0995BA7}" type="slidenum">
              <a:rPr kumimoji="1" lang="ja-JP" altLang="en-US" smtClean="0"/>
              <a:pPr/>
              <a:t>22</a:t>
            </a:fld>
            <a:endParaRPr kumimoji="1" lang="ja-JP"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ここでいきなり核心に入る</a:t>
            </a:r>
            <a:endParaRPr kumimoji="1" lang="ja-JP" altLang="en-US" dirty="0"/>
          </a:p>
        </p:txBody>
      </p:sp>
      <p:graphicFrame>
        <p:nvGraphicFramePr>
          <p:cNvPr id="6" name="コンテンツ プレースホルダ 5"/>
          <p:cNvGraphicFramePr>
            <a:graphicFrameLocks noGrp="1"/>
          </p:cNvGraphicFramePr>
          <p:nvPr>
            <p:ph idx="1"/>
          </p:nvPr>
        </p:nvGraphicFramePr>
        <p:xfrm>
          <a:off x="457200" y="1600200"/>
          <a:ext cx="8258204" cy="3535680"/>
        </p:xfrm>
        <a:graphic>
          <a:graphicData uri="http://schemas.openxmlformats.org/drawingml/2006/table">
            <a:tbl>
              <a:tblPr firstRow="1" bandRow="1">
                <a:tableStyleId>{5C22544A-7EE6-4342-B048-85BDC9FD1C3A}</a:tableStyleId>
              </a:tblPr>
              <a:tblGrid>
                <a:gridCol w="1978513"/>
                <a:gridCol w="2724079"/>
                <a:gridCol w="3555612"/>
              </a:tblGrid>
              <a:tr h="370840">
                <a:tc>
                  <a:txBody>
                    <a:bodyPr/>
                    <a:lstStyle/>
                    <a:p>
                      <a:pPr algn="ctr"/>
                      <a:r>
                        <a:rPr kumimoji="1" lang="ja-JP" altLang="en-US" sz="2800" dirty="0" smtClean="0"/>
                        <a:t>計算マシン</a:t>
                      </a:r>
                      <a:endParaRPr kumimoji="1" lang="ja-JP" altLang="en-US" sz="2800" dirty="0"/>
                    </a:p>
                  </a:txBody>
                  <a:tcPr/>
                </a:tc>
                <a:tc>
                  <a:txBody>
                    <a:bodyPr/>
                    <a:lstStyle/>
                    <a:p>
                      <a:pPr algn="ctr"/>
                      <a:r>
                        <a:rPr kumimoji="1" lang="ja-JP" altLang="en-US" sz="2800" dirty="0" smtClean="0"/>
                        <a:t>出力時擬音効果</a:t>
                      </a:r>
                      <a:endParaRPr kumimoji="1" lang="ja-JP" altLang="en-US" sz="2800" dirty="0"/>
                    </a:p>
                  </a:txBody>
                  <a:tcPr/>
                </a:tc>
                <a:tc>
                  <a:txBody>
                    <a:bodyPr/>
                    <a:lstStyle/>
                    <a:p>
                      <a:pPr algn="ctr"/>
                      <a:r>
                        <a:rPr kumimoji="1" lang="ja-JP" altLang="en-US" sz="2800" dirty="0" smtClean="0"/>
                        <a:t>出力するもの</a:t>
                      </a:r>
                      <a:endParaRPr kumimoji="1" lang="ja-JP" altLang="en-US" sz="2800" dirty="0"/>
                    </a:p>
                  </a:txBody>
                  <a:tcPr/>
                </a:tc>
              </a:tr>
              <a:tr h="370840">
                <a:tc>
                  <a:txBody>
                    <a:bodyPr/>
                    <a:lstStyle/>
                    <a:p>
                      <a:r>
                        <a:rPr kumimoji="1" lang="en-US" altLang="ja-JP" sz="2800" dirty="0" smtClean="0"/>
                        <a:t>a</a:t>
                      </a:r>
                      <a:endParaRPr kumimoji="1" lang="ja-JP" altLang="en-US" sz="2800" dirty="0"/>
                    </a:p>
                  </a:txBody>
                  <a:tcPr/>
                </a:tc>
                <a:tc>
                  <a:txBody>
                    <a:bodyPr/>
                    <a:lstStyle/>
                    <a:p>
                      <a:r>
                        <a:rPr lang="ja-JP" altLang="en-US" sz="2800" dirty="0" smtClean="0"/>
                        <a:t>プイッ</a:t>
                      </a:r>
                      <a:endParaRPr kumimoji="1" lang="ja-JP" altLang="en-US" sz="2800" dirty="0"/>
                    </a:p>
                  </a:txBody>
                  <a:tcPr/>
                </a:tc>
                <a:tc>
                  <a:txBody>
                    <a:bodyPr/>
                    <a:lstStyle/>
                    <a:p>
                      <a:r>
                        <a:rPr lang="ja-JP" altLang="en-US" sz="2800" dirty="0" smtClean="0"/>
                        <a:t>値そのもの（データ）</a:t>
                      </a:r>
                      <a:endParaRPr kumimoji="1" lang="ja-JP" altLang="en-US" sz="2800" dirty="0"/>
                    </a:p>
                  </a:txBody>
                  <a:tcPr/>
                </a:tc>
              </a:tr>
              <a:tr h="370840">
                <a:tc>
                  <a:txBody>
                    <a:bodyPr/>
                    <a:lstStyle/>
                    <a:p>
                      <a:r>
                        <a:rPr kumimoji="1" lang="en-US" altLang="ja-JP" sz="2800" dirty="0" smtClean="0"/>
                        <a:t>b</a:t>
                      </a:r>
                      <a:endParaRPr kumimoji="1" lang="ja-JP" altLang="en-US" sz="2800" dirty="0"/>
                    </a:p>
                  </a:txBody>
                  <a:tcPr/>
                </a:tc>
                <a:tc>
                  <a:txBody>
                    <a:bodyPr/>
                    <a:lstStyle/>
                    <a:p>
                      <a:r>
                        <a:rPr lang="ja-JP" altLang="en-US" sz="2800" dirty="0" smtClean="0"/>
                        <a:t>ガシャン</a:t>
                      </a:r>
                      <a:endParaRPr kumimoji="1" lang="ja-JP" altLang="en-US" sz="2800" dirty="0"/>
                    </a:p>
                  </a:txBody>
                  <a:tcPr/>
                </a:tc>
                <a:tc>
                  <a:txBody>
                    <a:bodyPr/>
                    <a:lstStyle/>
                    <a:p>
                      <a:r>
                        <a:rPr lang="ja-JP" altLang="en-US" sz="2800" dirty="0" smtClean="0"/>
                        <a:t>関数そのもの（マシン）</a:t>
                      </a:r>
                      <a:endParaRPr kumimoji="1" lang="ja-JP" altLang="en-US" sz="2800" dirty="0"/>
                    </a:p>
                  </a:txBody>
                  <a:tcPr/>
                </a:tc>
              </a:tr>
              <a:tr h="370840">
                <a:tc>
                  <a:txBody>
                    <a:bodyPr/>
                    <a:lstStyle/>
                    <a:p>
                      <a:r>
                        <a:rPr kumimoji="1" lang="en-US" altLang="ja-JP" sz="2800" dirty="0" smtClean="0"/>
                        <a:t>c</a:t>
                      </a:r>
                      <a:endParaRPr kumimoji="1" lang="ja-JP" altLang="en-US" sz="2800" dirty="0"/>
                    </a:p>
                  </a:txBody>
                  <a:tcPr/>
                </a:tc>
                <a:tc>
                  <a:txBody>
                    <a:bodyPr/>
                    <a:lstStyle/>
                    <a:p>
                      <a:r>
                        <a:rPr lang="ja-JP" altLang="en-US" sz="2800" dirty="0" smtClean="0"/>
                        <a:t>シュポ</a:t>
                      </a:r>
                      <a:endParaRPr kumimoji="1" lang="ja-JP" altLang="en-US" sz="2800" dirty="0"/>
                    </a:p>
                  </a:txBody>
                  <a:tcPr/>
                </a:tc>
                <a:tc>
                  <a:txBody>
                    <a:bodyPr/>
                    <a:lstStyle/>
                    <a:p>
                      <a:r>
                        <a:rPr lang="ja-JP" altLang="en-US" sz="2800" dirty="0" smtClean="0"/>
                        <a:t>謎のコード（データ）</a:t>
                      </a:r>
                      <a:endParaRPr kumimoji="1" lang="ja-JP" altLang="en-US" sz="2800" dirty="0"/>
                    </a:p>
                  </a:txBody>
                  <a:tcPr/>
                </a:tc>
              </a:tr>
              <a:tr h="370840">
                <a:tc>
                  <a:txBody>
                    <a:bodyPr/>
                    <a:lstStyle/>
                    <a:p>
                      <a:r>
                        <a:rPr kumimoji="1" lang="en-US" altLang="ja-JP" sz="2800" dirty="0" smtClean="0"/>
                        <a:t>d</a:t>
                      </a:r>
                      <a:endParaRPr kumimoji="1" lang="ja-JP" altLang="en-US" sz="2800" dirty="0"/>
                    </a:p>
                  </a:txBody>
                  <a:tcPr/>
                </a:tc>
                <a:tc>
                  <a:txBody>
                    <a:bodyPr/>
                    <a:lstStyle/>
                    <a:p>
                      <a:r>
                        <a:rPr lang="ja-JP" altLang="en-US" sz="2800" dirty="0" smtClean="0"/>
                        <a:t>シュポポ</a:t>
                      </a:r>
                      <a:endParaRPr kumimoji="1" lang="ja-JP" altLang="en-US" sz="2800" dirty="0"/>
                    </a:p>
                  </a:txBody>
                  <a:tcPr/>
                </a:tc>
                <a:tc>
                  <a:txBody>
                    <a:bodyPr/>
                    <a:lstStyle/>
                    <a:p>
                      <a:r>
                        <a:rPr lang="ja-JP" altLang="en-US" sz="2800" dirty="0" smtClean="0"/>
                        <a:t>謎のコード（データ）</a:t>
                      </a:r>
                      <a:endParaRPr kumimoji="1" lang="ja-JP" altLang="en-US" sz="2800" dirty="0"/>
                    </a:p>
                  </a:txBody>
                  <a:tcPr/>
                </a:tc>
              </a:tr>
              <a:tr h="370840">
                <a:tc>
                  <a:txBody>
                    <a:bodyPr/>
                    <a:lstStyle/>
                    <a:p>
                      <a:r>
                        <a:rPr kumimoji="1" lang="en-US" altLang="ja-JP" sz="2800" dirty="0" smtClean="0"/>
                        <a:t>e</a:t>
                      </a:r>
                      <a:endParaRPr kumimoji="1" lang="ja-JP" altLang="en-US" sz="2800" dirty="0"/>
                    </a:p>
                  </a:txBody>
                  <a:tcPr/>
                </a:tc>
                <a:tc>
                  <a:txBody>
                    <a:bodyPr/>
                    <a:lstStyle/>
                    <a:p>
                      <a:r>
                        <a:rPr lang="ja-JP" altLang="en-US" sz="2800" dirty="0" smtClean="0"/>
                        <a:t>ペロン</a:t>
                      </a:r>
                      <a:endParaRPr kumimoji="1" lang="ja-JP" altLang="en-US" sz="2800" dirty="0"/>
                    </a:p>
                  </a:txBody>
                  <a:tcPr/>
                </a:tc>
                <a:tc>
                  <a:txBody>
                    <a:bodyPr/>
                    <a:lstStyle/>
                    <a:p>
                      <a:r>
                        <a:rPr lang="ja-JP" altLang="en-US" sz="2800" dirty="0" smtClean="0"/>
                        <a:t>人間ほぼ可読な式（データ）</a:t>
                      </a:r>
                      <a:endParaRPr kumimoji="1" lang="ja-JP" altLang="en-US" sz="2800" dirty="0"/>
                    </a:p>
                  </a:txBody>
                  <a:tcPr/>
                </a:tc>
              </a:tr>
            </a:tbl>
          </a:graphicData>
        </a:graphic>
      </p:graphicFrame>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23</a:t>
            </a:fld>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smtClean="0"/>
              <a:t>5</a:t>
            </a:r>
            <a:r>
              <a:rPr lang="ja-JP" altLang="en-US" b="1" dirty="0" err="1" smtClean="0"/>
              <a:t>つの</a:t>
            </a:r>
            <a:r>
              <a:rPr lang="ja-JP" altLang="en-US" b="1" dirty="0" smtClean="0"/>
              <a:t>箱と</a:t>
            </a:r>
            <a:r>
              <a:rPr lang="en-US" altLang="ja-JP" b="1" dirty="0" smtClean="0"/>
              <a:t>3</a:t>
            </a:r>
            <a:r>
              <a:rPr lang="ja-JP" altLang="en-US" b="1" dirty="0" err="1" smtClean="0"/>
              <a:t>つの</a:t>
            </a:r>
            <a:r>
              <a:rPr lang="ja-JP" altLang="en-US" b="1" dirty="0" smtClean="0"/>
              <a:t>立場</a:t>
            </a:r>
            <a:endParaRPr kumimoji="1" lang="ja-JP" altLang="en-US" dirty="0"/>
          </a:p>
        </p:txBody>
      </p:sp>
      <p:sp>
        <p:nvSpPr>
          <p:cNvPr id="3" name="コンテンツ プレースホルダ 2"/>
          <p:cNvSpPr>
            <a:spLocks noGrp="1"/>
          </p:cNvSpPr>
          <p:nvPr>
            <p:ph idx="1"/>
          </p:nvPr>
        </p:nvSpPr>
        <p:spPr/>
        <p:txBody>
          <a:bodyPr>
            <a:normAutofit/>
          </a:bodyPr>
          <a:lstStyle/>
          <a:p>
            <a:pPr>
              <a:buNone/>
            </a:pPr>
            <a:r>
              <a:rPr lang="ja-JP" altLang="en-US" dirty="0" smtClean="0"/>
              <a:t>次は等しい。 </a:t>
            </a:r>
            <a:endParaRPr lang="en-US" altLang="ja-JP" dirty="0" smtClean="0"/>
          </a:p>
          <a:p>
            <a:pPr marL="514350" indent="-514350">
              <a:buFont typeface="+mj-lt"/>
              <a:buAutoNum type="arabicPeriod"/>
            </a:pPr>
            <a:r>
              <a:rPr lang="it-IT" dirty="0" smtClean="0"/>
              <a:t>a(2, 3) </a:t>
            </a:r>
          </a:p>
          <a:p>
            <a:pPr marL="514350" indent="-514350">
              <a:buFont typeface="+mj-lt"/>
              <a:buAutoNum type="arabicPeriod"/>
            </a:pPr>
            <a:r>
              <a:rPr lang="it-IT" dirty="0" smtClean="0"/>
              <a:t>(b(2))(3) </a:t>
            </a:r>
          </a:p>
          <a:p>
            <a:pPr marL="514350" indent="-514350">
              <a:buFont typeface="+mj-lt"/>
              <a:buAutoNum type="arabicPeriod"/>
            </a:pPr>
            <a:r>
              <a:rPr lang="it-IT" dirty="0" smtClean="0"/>
              <a:t>c'(c(2), 3) </a:t>
            </a:r>
          </a:p>
          <a:p>
            <a:pPr marL="514350" indent="-514350">
              <a:buFont typeface="+mj-lt"/>
              <a:buAutoNum type="arabicPeriod"/>
            </a:pPr>
            <a:r>
              <a:rPr lang="it-IT" dirty="0" smtClean="0"/>
              <a:t>d'(d(2), 3) </a:t>
            </a:r>
          </a:p>
          <a:p>
            <a:pPr marL="514350" indent="-514350">
              <a:buFont typeface="+mj-lt"/>
              <a:buAutoNum type="arabicPeriod"/>
            </a:pPr>
            <a:r>
              <a:rPr lang="it-IT" dirty="0" smtClean="0"/>
              <a:t>e'(e(2), 3)</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24</a:t>
            </a:fld>
            <a:endParaRPr kumimoji="1"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smtClean="0"/>
              <a:t>5</a:t>
            </a:r>
            <a:r>
              <a:rPr lang="ja-JP" altLang="en-US" b="1" dirty="0" err="1" smtClean="0"/>
              <a:t>つの</a:t>
            </a:r>
            <a:r>
              <a:rPr lang="ja-JP" altLang="en-US" b="1" dirty="0" smtClean="0"/>
              <a:t>箱と</a:t>
            </a:r>
            <a:r>
              <a:rPr lang="en-US" altLang="ja-JP" b="1" dirty="0" smtClean="0"/>
              <a:t>3</a:t>
            </a:r>
            <a:r>
              <a:rPr lang="ja-JP" altLang="en-US" b="1" dirty="0" err="1" smtClean="0"/>
              <a:t>つの</a:t>
            </a:r>
            <a:r>
              <a:rPr lang="ja-JP" altLang="en-US" b="1" dirty="0" smtClean="0"/>
              <a:t>立場</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en-US" altLang="ja-JP" dirty="0" smtClean="0"/>
              <a:t>b</a:t>
            </a:r>
            <a:r>
              <a:rPr lang="ja-JP" altLang="en-US" dirty="0" smtClean="0"/>
              <a:t>（ガシャン） </a:t>
            </a:r>
            <a:r>
              <a:rPr lang="en-US" altLang="ja-JP" dirty="0" smtClean="0"/>
              <a:t>-- </a:t>
            </a:r>
            <a:r>
              <a:rPr lang="ja-JP" altLang="en-US" dirty="0" smtClean="0"/>
              <a:t>数学の立場 ： 本物の高階関数 </a:t>
            </a:r>
          </a:p>
          <a:p>
            <a:r>
              <a:rPr lang="en-US" altLang="ja-JP" dirty="0" smtClean="0"/>
              <a:t>c, d</a:t>
            </a:r>
            <a:r>
              <a:rPr lang="ja-JP" altLang="en-US" dirty="0" smtClean="0"/>
              <a:t>（シュポ、シュポポ）</a:t>
            </a:r>
            <a:endParaRPr lang="en-US" altLang="ja-JP" dirty="0" smtClean="0"/>
          </a:p>
          <a:p>
            <a:pPr>
              <a:buNone/>
            </a:pPr>
            <a:r>
              <a:rPr lang="en-US" altLang="ja-JP" dirty="0" smtClean="0"/>
              <a:t>	</a:t>
            </a:r>
            <a:r>
              <a:rPr lang="ja-JP" altLang="en-US" dirty="0" smtClean="0"/>
              <a:t> </a:t>
            </a:r>
            <a:r>
              <a:rPr lang="en-US" altLang="ja-JP" dirty="0" smtClean="0"/>
              <a:t>-- </a:t>
            </a:r>
            <a:r>
              <a:rPr lang="ja-JP" altLang="en-US" dirty="0" smtClean="0"/>
              <a:t>計算科学／工学の立場 ： ノイマン／ゲーデル</a:t>
            </a:r>
            <a:endParaRPr lang="en-US" altLang="ja-JP" dirty="0" smtClean="0"/>
          </a:p>
          <a:p>
            <a:pPr marL="723900" indent="0">
              <a:buNone/>
            </a:pPr>
            <a:r>
              <a:rPr lang="ja-JP" altLang="en-US" dirty="0" smtClean="0"/>
              <a:t>のコード化 </a:t>
            </a:r>
          </a:p>
          <a:p>
            <a:r>
              <a:rPr lang="en-US" altLang="ja-JP" dirty="0" smtClean="0"/>
              <a:t>e</a:t>
            </a:r>
            <a:r>
              <a:rPr lang="ja-JP" altLang="en-US" dirty="0" smtClean="0"/>
              <a:t>（ペロン）</a:t>
            </a:r>
            <a:endParaRPr lang="en-US" altLang="ja-JP" dirty="0" smtClean="0"/>
          </a:p>
          <a:p>
            <a:pPr>
              <a:buNone/>
            </a:pPr>
            <a:r>
              <a:rPr lang="en-US" altLang="ja-JP" dirty="0" smtClean="0"/>
              <a:t>	</a:t>
            </a:r>
            <a:r>
              <a:rPr lang="ja-JP" altLang="en-US" dirty="0" smtClean="0"/>
              <a:t> </a:t>
            </a:r>
            <a:r>
              <a:rPr lang="en-US" altLang="ja-JP" dirty="0" smtClean="0"/>
              <a:t>-- </a:t>
            </a:r>
            <a:r>
              <a:rPr lang="ja-JP" altLang="en-US" dirty="0" smtClean="0"/>
              <a:t>論理（記号計算）の立場 ： 人間が操作可能な記号</a:t>
            </a:r>
            <a:endParaRPr lang="en-US" altLang="ja-JP" dirty="0" smtClean="0"/>
          </a:p>
          <a:p>
            <a:pPr indent="381000">
              <a:buNone/>
            </a:pPr>
            <a:r>
              <a:rPr lang="ja-JP" altLang="en-US" dirty="0" smtClean="0"/>
              <a:t>的言語（だが、人間は操作しないことが多い）</a:t>
            </a:r>
            <a:endParaRPr lang="ja-JP" altLang="en-US" sz="2100" dirty="0" smtClean="0"/>
          </a:p>
          <a:p>
            <a:pPr marL="0" indent="0">
              <a:buNone/>
            </a:pPr>
            <a:endParaRPr lang="en-US" altLang="ja-JP" sz="2400" dirty="0" smtClean="0"/>
          </a:p>
          <a:p>
            <a:pPr marL="0" indent="0">
              <a:buNone/>
            </a:pPr>
            <a:r>
              <a:rPr lang="ja-JP" altLang="en-US" dirty="0" smtClean="0"/>
              <a:t>実際は、無意識に複数の立場を行ったり来たりして、便利に使い分けたり、あるいは混乱・困惑・挫折している。</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25</a:t>
            </a:fld>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b="1" dirty="0" smtClean="0"/>
              <a:t>計算科学／工学と</a:t>
            </a:r>
            <a:r>
              <a:rPr lang="en-US" altLang="ja-JP" b="1" dirty="0" smtClean="0"/>
              <a:t/>
            </a:r>
            <a:br>
              <a:rPr lang="en-US" altLang="ja-JP" b="1" dirty="0" smtClean="0"/>
            </a:br>
            <a:r>
              <a:rPr lang="ja-JP" altLang="en-US" b="1" dirty="0" smtClean="0"/>
              <a:t>論理の立場は似ている</a:t>
            </a:r>
            <a:endParaRPr kumimoji="1" lang="ja-JP" altLang="en-US" dirty="0"/>
          </a:p>
        </p:txBody>
      </p:sp>
      <p:sp>
        <p:nvSpPr>
          <p:cNvPr id="3" name="コンテンツ プレースホルダ 2"/>
          <p:cNvSpPr>
            <a:spLocks noGrp="1"/>
          </p:cNvSpPr>
          <p:nvPr>
            <p:ph idx="1"/>
          </p:nvPr>
        </p:nvSpPr>
        <p:spPr/>
        <p:txBody>
          <a:bodyPr/>
          <a:lstStyle/>
          <a:p>
            <a:pPr marL="0" indent="0">
              <a:buNone/>
            </a:pPr>
            <a:r>
              <a:rPr lang="ja-JP" altLang="en-US" dirty="0" smtClean="0"/>
              <a:t>人間可読でも謎の模様でも、記号／符号（コード）であることに変わりはない。</a:t>
            </a:r>
            <a:endParaRPr lang="en-US" altLang="ja-JP" dirty="0" smtClean="0"/>
          </a:p>
          <a:p>
            <a:pPr marL="0" indent="0">
              <a:buNone/>
            </a:pPr>
            <a:endParaRPr lang="en-US" altLang="ja-JP" sz="1400" dirty="0" smtClean="0"/>
          </a:p>
          <a:p>
            <a:r>
              <a:rPr lang="en-US" dirty="0" smtClean="0"/>
              <a:t>a(x, y) = c'(c(x), y) （</a:t>
            </a:r>
            <a:r>
              <a:rPr lang="ja-JP" altLang="en-US" dirty="0" smtClean="0"/>
              <a:t>シュポ） </a:t>
            </a:r>
          </a:p>
          <a:p>
            <a:r>
              <a:rPr lang="en-US" dirty="0" smtClean="0"/>
              <a:t>a(x, y) = d'(d(x), y) （</a:t>
            </a:r>
            <a:r>
              <a:rPr lang="ja-JP" altLang="en-US" dirty="0" smtClean="0"/>
              <a:t>シュポポ） </a:t>
            </a:r>
          </a:p>
          <a:p>
            <a:r>
              <a:rPr lang="en-US" dirty="0" smtClean="0"/>
              <a:t>a(x, y) = e'(e(x), y) （</a:t>
            </a:r>
            <a:r>
              <a:rPr lang="ja-JP" altLang="en-US" dirty="0" smtClean="0"/>
              <a:t>ペロン）</a:t>
            </a:r>
          </a:p>
          <a:p>
            <a:pPr>
              <a:buNone/>
            </a:pP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26</a:t>
            </a:fld>
            <a:endParaRPr kumimoji="1" lang="ja-JP"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数学の立場は模倣できる</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pPr marL="0" indent="0">
              <a:buNone/>
            </a:pPr>
            <a:r>
              <a:rPr lang="ja-JP" altLang="en-US" dirty="0" smtClean="0"/>
              <a:t>今回は伝統的数学の立場（ガシャン）は無視するが：</a:t>
            </a:r>
            <a:endParaRPr lang="en-US" altLang="ja-JP" dirty="0" smtClean="0"/>
          </a:p>
          <a:p>
            <a:pPr marL="0" indent="0">
              <a:buNone/>
            </a:pPr>
            <a:endParaRPr lang="en-US" altLang="ja-JP" sz="1500" dirty="0" smtClean="0"/>
          </a:p>
          <a:p>
            <a:r>
              <a:rPr lang="es-ES" dirty="0" smtClean="0"/>
              <a:t>(c2(x))(y) = c'(c(x), y) </a:t>
            </a:r>
          </a:p>
          <a:p>
            <a:r>
              <a:rPr lang="es-ES" dirty="0" smtClean="0"/>
              <a:t>(d2(x))(y) = d'(d(x), y) </a:t>
            </a:r>
          </a:p>
          <a:p>
            <a:r>
              <a:rPr lang="es-ES" dirty="0" smtClean="0"/>
              <a:t>(e2(x))(y) = e'(e(x), y)</a:t>
            </a:r>
          </a:p>
          <a:p>
            <a:pPr>
              <a:buNone/>
            </a:pPr>
            <a:endParaRPr lang="es-ES" sz="1500" dirty="0" smtClean="0"/>
          </a:p>
          <a:p>
            <a:pPr marL="0" indent="0">
              <a:buNone/>
            </a:pPr>
            <a:r>
              <a:rPr lang="ja-JP" altLang="en-US" dirty="0" smtClean="0"/>
              <a:t>とできる。これは、ニ番目の箱内にコードを固定的に貼り付けたものをガシャンと出力すること。ニ番目の箱のコピーがたくさんあればよい。</a:t>
            </a:r>
            <a:endParaRPr kumimoji="1" lang="ja-JP" altLang="en-US" dirty="0"/>
          </a:p>
        </p:txBody>
      </p:sp>
      <p:sp>
        <p:nvSpPr>
          <p:cNvPr id="6" name="スライド番号プレースホルダ 5"/>
          <p:cNvSpPr>
            <a:spLocks noGrp="1"/>
          </p:cNvSpPr>
          <p:nvPr>
            <p:ph type="sldNum" sz="quarter" idx="12"/>
          </p:nvPr>
        </p:nvSpPr>
        <p:spPr/>
        <p:txBody>
          <a:bodyPr/>
          <a:lstStyle/>
          <a:p>
            <a:fld id="{F4AC2E78-FB89-4628-9D81-AA3FF0995BA7}" type="slidenum">
              <a:rPr kumimoji="1" lang="ja-JP" altLang="en-US" smtClean="0"/>
              <a:pPr/>
              <a:t>27</a:t>
            </a:fld>
            <a:endParaRPr kumimoji="1"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数学の立場は模倣できる</a:t>
            </a: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28</a:t>
            </a:fld>
            <a:endParaRPr kumimoji="1" lang="ja-JP" altLang="en-US"/>
          </a:p>
        </p:txBody>
      </p:sp>
      <p:graphicFrame>
        <p:nvGraphicFramePr>
          <p:cNvPr id="5" name="コンテンツ プレースホルダ 4"/>
          <p:cNvGraphicFramePr>
            <a:graphicFrameLocks noGrp="1"/>
          </p:cNvGraphicFramePr>
          <p:nvPr>
            <p:ph idx="1"/>
          </p:nvPr>
        </p:nvGraphicFramePr>
        <p:xfrm>
          <a:off x="457200" y="1600200"/>
          <a:ext cx="8258205" cy="2499360"/>
        </p:xfrm>
        <a:graphic>
          <a:graphicData uri="http://schemas.openxmlformats.org/drawingml/2006/table">
            <a:tbl>
              <a:tblPr firstRow="1" bandRow="1">
                <a:tableStyleId>{5C22544A-7EE6-4342-B048-85BDC9FD1C3A}</a:tableStyleId>
              </a:tblPr>
              <a:tblGrid>
                <a:gridCol w="1971660"/>
                <a:gridCol w="2714644"/>
                <a:gridCol w="3571901"/>
              </a:tblGrid>
              <a:tr h="370840">
                <a:tc>
                  <a:txBody>
                    <a:bodyPr/>
                    <a:lstStyle/>
                    <a:p>
                      <a:pPr algn="ctr"/>
                      <a:r>
                        <a:rPr kumimoji="1" lang="ja-JP" altLang="en-US" sz="2800" dirty="0" smtClean="0"/>
                        <a:t>計算マシン</a:t>
                      </a:r>
                      <a:endParaRPr kumimoji="1" lang="ja-JP" altLang="en-US" sz="2800" dirty="0"/>
                    </a:p>
                  </a:txBody>
                  <a:tcPr/>
                </a:tc>
                <a:tc>
                  <a:txBody>
                    <a:bodyPr/>
                    <a:lstStyle/>
                    <a:p>
                      <a:pPr algn="ctr"/>
                      <a:r>
                        <a:rPr kumimoji="1" lang="ja-JP" altLang="en-US" sz="2800" dirty="0" smtClean="0"/>
                        <a:t>出力時擬音効果</a:t>
                      </a:r>
                      <a:endParaRPr kumimoji="1" lang="ja-JP" altLang="en-US" sz="2800" dirty="0"/>
                    </a:p>
                  </a:txBody>
                  <a:tcPr/>
                </a:tc>
                <a:tc>
                  <a:txBody>
                    <a:bodyPr/>
                    <a:lstStyle/>
                    <a:p>
                      <a:pPr algn="ctr"/>
                      <a:r>
                        <a:rPr lang="ja-JP" altLang="en-US" sz="2800" dirty="0" smtClean="0"/>
                        <a:t>出力するもの</a:t>
                      </a:r>
                      <a:endParaRPr kumimoji="1" lang="ja-JP" altLang="en-US" sz="2800" dirty="0"/>
                    </a:p>
                  </a:txBody>
                  <a:tcPr/>
                </a:tc>
              </a:tr>
              <a:tr h="370840">
                <a:tc>
                  <a:txBody>
                    <a:bodyPr/>
                    <a:lstStyle/>
                    <a:p>
                      <a:r>
                        <a:rPr kumimoji="1" lang="en-US" altLang="ja-JP" sz="2800" dirty="0" smtClean="0"/>
                        <a:t>c2</a:t>
                      </a:r>
                      <a:endParaRPr kumimoji="1" lang="ja-JP" altLang="en-US" sz="2800" dirty="0"/>
                    </a:p>
                  </a:txBody>
                  <a:tcPr/>
                </a:tc>
                <a:tc>
                  <a:txBody>
                    <a:bodyPr/>
                    <a:lstStyle/>
                    <a:p>
                      <a:r>
                        <a:rPr lang="ja-JP" altLang="en-US" sz="2800" dirty="0" smtClean="0"/>
                        <a:t>ガチャッ</a:t>
                      </a:r>
                      <a:endParaRPr kumimoji="1" lang="ja-JP" altLang="en-US" sz="2800" dirty="0"/>
                    </a:p>
                  </a:txBody>
                  <a:tcPr/>
                </a:tc>
                <a:tc>
                  <a:txBody>
                    <a:bodyPr/>
                    <a:lstStyle/>
                    <a:p>
                      <a:r>
                        <a:rPr lang="ja-JP" altLang="en-US" sz="2800" dirty="0" smtClean="0"/>
                        <a:t>関数（マシン）</a:t>
                      </a:r>
                      <a:endParaRPr kumimoji="1" lang="ja-JP" altLang="en-US" sz="2800" dirty="0"/>
                    </a:p>
                  </a:txBody>
                  <a:tcPr/>
                </a:tc>
              </a:tr>
              <a:tr h="370840">
                <a:tc>
                  <a:txBody>
                    <a:bodyPr/>
                    <a:lstStyle/>
                    <a:p>
                      <a:r>
                        <a:rPr kumimoji="1" lang="en-US" altLang="ja-JP" sz="2800" dirty="0" smtClean="0"/>
                        <a:t>d2</a:t>
                      </a:r>
                      <a:endParaRPr kumimoji="1" lang="ja-JP" altLang="en-US" sz="2800" dirty="0"/>
                    </a:p>
                  </a:txBody>
                  <a:tcPr/>
                </a:tc>
                <a:tc>
                  <a:txBody>
                    <a:bodyPr/>
                    <a:lstStyle/>
                    <a:p>
                      <a:r>
                        <a:rPr lang="ja-JP" altLang="en-US" sz="2800" dirty="0" smtClean="0"/>
                        <a:t>ガチャッチャッ</a:t>
                      </a:r>
                      <a:endParaRPr kumimoji="1" lang="ja-JP" altLang="en-US" sz="2800" dirty="0"/>
                    </a:p>
                  </a:txBody>
                  <a:tcPr/>
                </a:tc>
                <a:tc>
                  <a:txBody>
                    <a:bodyPr/>
                    <a:lstStyle/>
                    <a:p>
                      <a:r>
                        <a:rPr lang="ja-JP" altLang="en-US" sz="2800" dirty="0" smtClean="0"/>
                        <a:t>関数（マシン）</a:t>
                      </a:r>
                      <a:endParaRPr kumimoji="1" lang="ja-JP" altLang="en-US" sz="2800" dirty="0"/>
                    </a:p>
                  </a:txBody>
                  <a:tcPr/>
                </a:tc>
              </a:tr>
              <a:tr h="370840">
                <a:tc>
                  <a:txBody>
                    <a:bodyPr/>
                    <a:lstStyle/>
                    <a:p>
                      <a:r>
                        <a:rPr kumimoji="1" lang="en-US" altLang="ja-JP" sz="2800" dirty="0" smtClean="0"/>
                        <a:t>e2</a:t>
                      </a:r>
                      <a:endParaRPr kumimoji="1" lang="ja-JP" altLang="en-US" sz="2800" dirty="0"/>
                    </a:p>
                  </a:txBody>
                  <a:tcPr/>
                </a:tc>
                <a:tc>
                  <a:txBody>
                    <a:bodyPr/>
                    <a:lstStyle/>
                    <a:p>
                      <a:r>
                        <a:rPr lang="ja-JP" altLang="en-US" sz="2800" dirty="0" smtClean="0"/>
                        <a:t>ゴロン</a:t>
                      </a:r>
                      <a:endParaRPr kumimoji="1" lang="ja-JP" altLang="en-US" sz="2800" dirty="0"/>
                    </a:p>
                  </a:txBody>
                  <a:tcPr/>
                </a:tc>
                <a:tc>
                  <a:txBody>
                    <a:bodyPr/>
                    <a:lstStyle/>
                    <a:p>
                      <a:r>
                        <a:rPr lang="ja-JP" altLang="en-US" sz="2800" dirty="0" smtClean="0"/>
                        <a:t>関数（マシンとみなした</a:t>
                      </a:r>
                      <a:r>
                        <a:rPr lang="en-US" altLang="ja-JP" sz="2800" dirty="0" smtClean="0"/>
                        <a:t>…</a:t>
                      </a:r>
                      <a:r>
                        <a:rPr lang="ja-JP" altLang="en-US" sz="2800" dirty="0" smtClean="0"/>
                        <a:t>） </a:t>
                      </a:r>
                      <a:endParaRPr kumimoji="1" lang="ja-JP" altLang="en-US" sz="2800" dirty="0"/>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b="1" dirty="0" smtClean="0"/>
              <a:t>「</a:t>
            </a:r>
            <a:r>
              <a:rPr lang="en-US" altLang="ja-JP" b="1" dirty="0" smtClean="0"/>
              <a:t>2</a:t>
            </a:r>
            <a:r>
              <a:rPr lang="ja-JP" altLang="en-US" b="1" dirty="0" smtClean="0"/>
              <a:t>引数←→</a:t>
            </a:r>
            <a:r>
              <a:rPr lang="en-US" altLang="ja-JP" b="1" dirty="0" smtClean="0"/>
              <a:t>1</a:t>
            </a:r>
            <a:r>
              <a:rPr lang="ja-JP" altLang="en-US" b="1" dirty="0" smtClean="0"/>
              <a:t>引数」を整理しよう</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t>a(x, y) = c'(c(x), y) </a:t>
            </a:r>
            <a:r>
              <a:rPr lang="ja-JP" altLang="en-US" dirty="0" smtClean="0"/>
              <a:t>（シュポ） </a:t>
            </a:r>
            <a:endParaRPr lang="en-US" altLang="ja-JP" dirty="0" smtClean="0"/>
          </a:p>
          <a:p>
            <a:pPr>
              <a:buNone/>
            </a:pPr>
            <a:endParaRPr lang="ja-JP" altLang="en-US" sz="1400" dirty="0" smtClean="0"/>
          </a:p>
          <a:p>
            <a:pPr>
              <a:buNone/>
            </a:pPr>
            <a:r>
              <a:rPr lang="ja-JP" altLang="en-US" dirty="0" smtClean="0"/>
              <a:t>絵に描いてみる。 </a:t>
            </a:r>
            <a:endParaRPr lang="en-US" altLang="ja-JP" dirty="0" smtClean="0"/>
          </a:p>
          <a:p>
            <a:pPr>
              <a:buNone/>
            </a:pPr>
            <a:endParaRPr lang="ja-JP" altLang="en-US" sz="1400" dirty="0" smtClean="0"/>
          </a:p>
          <a:p>
            <a:r>
              <a:rPr lang="ja-JP" altLang="en-US" dirty="0" smtClean="0"/>
              <a:t>実は、</a:t>
            </a:r>
            <a:r>
              <a:rPr lang="en-US" altLang="ja-JP" dirty="0" smtClean="0"/>
              <a:t>c'</a:t>
            </a:r>
            <a:r>
              <a:rPr lang="ja-JP" altLang="en-US" dirty="0" smtClean="0"/>
              <a:t>が</a:t>
            </a:r>
            <a:r>
              <a:rPr lang="en-US" altLang="ja-JP" dirty="0" smtClean="0"/>
              <a:t>c</a:t>
            </a:r>
            <a:r>
              <a:rPr lang="ja-JP" altLang="en-US" dirty="0" smtClean="0"/>
              <a:t>に付属しているのではない </a:t>
            </a:r>
          </a:p>
          <a:p>
            <a:r>
              <a:rPr lang="en-US" altLang="ja-JP" dirty="0" smtClean="0"/>
              <a:t>c</a:t>
            </a:r>
            <a:r>
              <a:rPr lang="ja-JP" altLang="en-US" dirty="0" smtClean="0"/>
              <a:t>が</a:t>
            </a:r>
            <a:r>
              <a:rPr lang="en-US" altLang="ja-JP" dirty="0" smtClean="0"/>
              <a:t>c'</a:t>
            </a:r>
            <a:r>
              <a:rPr lang="ja-JP" altLang="en-US" dirty="0" smtClean="0"/>
              <a:t>に対応している、コンパチブルである </a:t>
            </a:r>
          </a:p>
          <a:p>
            <a:r>
              <a:rPr lang="en-US" altLang="ja-JP" dirty="0" smtClean="0"/>
              <a:t>c'</a:t>
            </a:r>
            <a:r>
              <a:rPr lang="ja-JP" altLang="en-US" dirty="0" smtClean="0"/>
              <a:t>は、</a:t>
            </a:r>
            <a:r>
              <a:rPr lang="en-US" altLang="ja-JP" dirty="0" smtClean="0"/>
              <a:t>c</a:t>
            </a:r>
            <a:r>
              <a:rPr lang="ja-JP" altLang="en-US" dirty="0" smtClean="0"/>
              <a:t>以外の関数コードジェネレータともペアを組むことができる </a:t>
            </a:r>
          </a:p>
          <a:p>
            <a:r>
              <a:rPr lang="ja-JP" altLang="en-US" dirty="0" smtClean="0"/>
              <a:t>だから、</a:t>
            </a:r>
            <a:r>
              <a:rPr lang="en-US" altLang="ja-JP" dirty="0" smtClean="0"/>
              <a:t>c'</a:t>
            </a:r>
            <a:r>
              <a:rPr lang="ja-JP" altLang="en-US" dirty="0" smtClean="0"/>
              <a:t>という書き方じゃないほうがいいね</a:t>
            </a:r>
          </a:p>
          <a:p>
            <a:pPr>
              <a:buNone/>
            </a:pPr>
            <a:endParaRPr lang="en-US" altLang="ja-JP" dirty="0" smtClean="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29</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今日の予定（おおよそ）</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pPr marL="514350" indent="-514350">
              <a:buFont typeface="+mj-lt"/>
              <a:buAutoNum type="arabicPeriod"/>
            </a:pPr>
            <a:r>
              <a:rPr lang="ja-JP" altLang="en-US" dirty="0" smtClean="0"/>
              <a:t>まえおき／まえせつ </a:t>
            </a:r>
            <a:r>
              <a:rPr lang="en-US" altLang="ja-JP" dirty="0" smtClean="0"/>
              <a:t>-- 10</a:t>
            </a:r>
            <a:r>
              <a:rPr lang="ja-JP" altLang="en-US" dirty="0" smtClean="0"/>
              <a:t>分くらい </a:t>
            </a:r>
          </a:p>
          <a:p>
            <a:pPr marL="514350" indent="-514350">
              <a:buFont typeface="+mj-lt"/>
              <a:buAutoNum type="arabicPeriod"/>
            </a:pPr>
            <a:r>
              <a:rPr lang="ja-JP" altLang="en-US" dirty="0" smtClean="0"/>
              <a:t>心の準備とかオーバービューとか </a:t>
            </a:r>
            <a:r>
              <a:rPr lang="en-US" altLang="ja-JP" dirty="0" smtClean="0"/>
              <a:t>-- 20</a:t>
            </a:r>
            <a:r>
              <a:rPr lang="ja-JP" altLang="en-US" dirty="0" smtClean="0"/>
              <a:t>分くらい </a:t>
            </a:r>
          </a:p>
          <a:p>
            <a:pPr marL="514350" indent="-514350">
              <a:buFont typeface="+mj-lt"/>
              <a:buAutoNum type="arabicPeriod"/>
            </a:pPr>
            <a:r>
              <a:rPr lang="ja-JP" altLang="en-US" dirty="0" smtClean="0"/>
              <a:t>関数に慣れて、サッサッと核心に至る </a:t>
            </a:r>
            <a:r>
              <a:rPr lang="en-US" altLang="ja-JP" dirty="0" smtClean="0"/>
              <a:t/>
            </a:r>
            <a:br>
              <a:rPr lang="en-US" altLang="ja-JP" dirty="0" smtClean="0"/>
            </a:br>
            <a:r>
              <a:rPr lang="en-US" altLang="ja-JP" dirty="0" smtClean="0"/>
              <a:t>-- 40</a:t>
            </a:r>
            <a:r>
              <a:rPr lang="ja-JP" altLang="en-US" dirty="0" smtClean="0"/>
              <a:t>分くらい </a:t>
            </a:r>
          </a:p>
          <a:p>
            <a:pPr marL="514350" indent="-514350">
              <a:buFont typeface="+mj-lt"/>
              <a:buAutoNum type="arabicPeriod"/>
            </a:pPr>
            <a:r>
              <a:rPr lang="ja-JP" altLang="en-US" dirty="0" smtClean="0"/>
              <a:t>大きいラムダと小さいラムダ </a:t>
            </a:r>
            <a:r>
              <a:rPr lang="en-US" altLang="ja-JP" dirty="0" smtClean="0"/>
              <a:t>-- 40</a:t>
            </a:r>
            <a:r>
              <a:rPr lang="ja-JP" altLang="en-US" dirty="0" smtClean="0"/>
              <a:t>分くらい </a:t>
            </a:r>
          </a:p>
          <a:p>
            <a:pPr marL="514350" indent="-514350">
              <a:buFont typeface="+mj-lt"/>
              <a:buAutoNum type="arabicPeriod"/>
            </a:pPr>
            <a:r>
              <a:rPr lang="ja-JP" altLang="en-US" dirty="0" smtClean="0"/>
              <a:t>ベータ変換まわり </a:t>
            </a:r>
            <a:r>
              <a:rPr lang="en-US" altLang="ja-JP" dirty="0" smtClean="0"/>
              <a:t>-- 30</a:t>
            </a:r>
            <a:r>
              <a:rPr lang="ja-JP" altLang="en-US" dirty="0" smtClean="0"/>
              <a:t>分くらい </a:t>
            </a:r>
          </a:p>
          <a:p>
            <a:pPr>
              <a:buNone/>
            </a:pPr>
            <a:endParaRPr lang="en-US" altLang="ja-JP" sz="2200" dirty="0" smtClean="0"/>
          </a:p>
          <a:p>
            <a:pPr>
              <a:buNone/>
            </a:pPr>
            <a:r>
              <a:rPr lang="ja-JP" altLang="en-US" dirty="0" smtClean="0"/>
              <a:t>早めに進めばイータ変換の話も。 </a:t>
            </a:r>
          </a:p>
          <a:p>
            <a:pPr>
              <a:buNone/>
            </a:pPr>
            <a:r>
              <a:rPr lang="ja-JP" altLang="en-US" dirty="0" smtClean="0"/>
              <a:t>状況により、予定は変更されるかも知れません。</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関数コードの実行エンジン</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E</a:t>
            </a:r>
            <a:r>
              <a:rPr lang="ja-JP" altLang="en-US" dirty="0" smtClean="0"/>
              <a:t>と書こう </a:t>
            </a:r>
          </a:p>
          <a:p>
            <a:r>
              <a:rPr lang="en-US" altLang="ja-JP" dirty="0" smtClean="0"/>
              <a:t>Exec</a:t>
            </a:r>
            <a:r>
              <a:rPr lang="ja-JP" altLang="en-US" dirty="0" smtClean="0"/>
              <a:t>とか</a:t>
            </a:r>
            <a:r>
              <a:rPr lang="en-US" altLang="ja-JP" dirty="0" smtClean="0"/>
              <a:t>Engine</a:t>
            </a:r>
            <a:r>
              <a:rPr lang="ja-JP" altLang="en-US" dirty="0" smtClean="0"/>
              <a:t>とか </a:t>
            </a:r>
          </a:p>
          <a:p>
            <a:r>
              <a:rPr lang="ja-JP" altLang="en-US" dirty="0" smtClean="0"/>
              <a:t>関数コード（紙カード）は関数（箱、マシン）ではない！ </a:t>
            </a:r>
          </a:p>
          <a:p>
            <a:r>
              <a:rPr lang="ja-JP" altLang="en-US" dirty="0" smtClean="0"/>
              <a:t>関数コードは計算手順を記述したデータ、それ自身は計算を行わない </a:t>
            </a:r>
          </a:p>
          <a:p>
            <a:r>
              <a:rPr lang="ja-JP" altLang="en-US" dirty="0" smtClean="0"/>
              <a:t>仮想であれ現実であれ、</a:t>
            </a:r>
            <a:r>
              <a:rPr lang="en-US" altLang="ja-JP" dirty="0" smtClean="0"/>
              <a:t>E</a:t>
            </a:r>
            <a:r>
              <a:rPr lang="ja-JP" altLang="en-US" dirty="0" smtClean="0"/>
              <a:t>はマシン </a:t>
            </a:r>
          </a:p>
          <a:p>
            <a:r>
              <a:rPr lang="en-US" altLang="ja-JP" dirty="0" smtClean="0"/>
              <a:t>E</a:t>
            </a:r>
            <a:r>
              <a:rPr lang="ja-JP" altLang="en-US" dirty="0" smtClean="0"/>
              <a:t>は、コード構文＝機械語を持つ </a:t>
            </a:r>
          </a:p>
          <a:p>
            <a:r>
              <a:rPr lang="ja-JP" altLang="en-US" dirty="0" smtClean="0"/>
              <a:t>エンジンは無数にある </a:t>
            </a:r>
          </a:p>
          <a:p>
            <a:r>
              <a:rPr lang="ja-JP" altLang="en-US" dirty="0" smtClean="0"/>
              <a:t>エンジンは、自分自身のコードしか理解できない </a:t>
            </a:r>
          </a:p>
          <a:p>
            <a:r>
              <a:rPr lang="ja-JP" altLang="en-US" dirty="0" smtClean="0"/>
              <a:t>エンジンの能力はいろいろだが、万能であるものを選ぶと便利</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30</a:t>
            </a:fld>
            <a:endParaRPr kumimoji="1" lang="ja-JP"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err="1" smtClean="0"/>
              <a:t>ｆ</a:t>
            </a:r>
            <a:r>
              <a:rPr lang="en-US" altLang="ja-JP" b="1" baseline="30000" dirty="0" smtClean="0"/>
              <a:t>^</a:t>
            </a:r>
            <a:r>
              <a:rPr lang="ja-JP" altLang="en-US" b="1" dirty="0" smtClean="0"/>
              <a:t> という書き方を憶えてね</a:t>
            </a:r>
            <a:endParaRPr kumimoji="1" lang="ja-JP" altLang="en-US" dirty="0"/>
          </a:p>
        </p:txBody>
      </p:sp>
      <p:sp>
        <p:nvSpPr>
          <p:cNvPr id="3" name="コンテンツ プレースホルダ 2"/>
          <p:cNvSpPr>
            <a:spLocks noGrp="1"/>
          </p:cNvSpPr>
          <p:nvPr>
            <p:ph idx="1"/>
          </p:nvPr>
        </p:nvSpPr>
        <p:spPr/>
        <p:txBody>
          <a:bodyPr>
            <a:normAutofit fontScale="92500"/>
          </a:bodyPr>
          <a:lstStyle/>
          <a:p>
            <a:pPr marL="0" indent="0">
              <a:buNone/>
            </a:pPr>
            <a:r>
              <a:rPr lang="en-US" altLang="ja-JP" dirty="0" smtClean="0"/>
              <a:t>E</a:t>
            </a:r>
            <a:r>
              <a:rPr lang="ja-JP" altLang="en-US" dirty="0" smtClean="0"/>
              <a:t>が、とある関数コードの実行エンジンとして、</a:t>
            </a:r>
            <a:br>
              <a:rPr lang="ja-JP" altLang="en-US" dirty="0" smtClean="0"/>
            </a:br>
            <a:r>
              <a:rPr lang="en-US" altLang="ja-JP" dirty="0" smtClean="0"/>
              <a:t>f</a:t>
            </a:r>
            <a:r>
              <a:rPr lang="ja-JP" altLang="en-US" dirty="0" smtClean="0"/>
              <a:t>を、</a:t>
            </a:r>
            <a:r>
              <a:rPr lang="en-US" altLang="ja-JP" dirty="0" smtClean="0"/>
              <a:t>E</a:t>
            </a:r>
            <a:r>
              <a:rPr lang="ja-JP" altLang="en-US" dirty="0" smtClean="0"/>
              <a:t>のコード体系＝</a:t>
            </a:r>
            <a:r>
              <a:rPr lang="en-US" altLang="ja-JP" dirty="0" smtClean="0"/>
              <a:t>E</a:t>
            </a:r>
            <a:r>
              <a:rPr lang="ja-JP" altLang="en-US" dirty="0" smtClean="0"/>
              <a:t>の機械語によってコード化した関数コードを</a:t>
            </a:r>
            <a:r>
              <a:rPr lang="en-US" altLang="ja-JP" dirty="0" err="1" smtClean="0"/>
              <a:t>f</a:t>
            </a:r>
            <a:r>
              <a:rPr lang="en-US" altLang="ja-JP" baseline="30000" dirty="0" err="1" smtClean="0"/>
              <a:t>^E</a:t>
            </a:r>
            <a:r>
              <a:rPr lang="ja-JP" altLang="en-US" dirty="0" smtClean="0"/>
              <a:t> と書く。</a:t>
            </a:r>
            <a:br>
              <a:rPr lang="ja-JP" altLang="en-US" dirty="0" smtClean="0"/>
            </a:br>
            <a:r>
              <a:rPr lang="ja-JP" altLang="en-US" dirty="0" smtClean="0"/>
              <a:t>ただし、</a:t>
            </a:r>
            <a:r>
              <a:rPr lang="en-US" altLang="ja-JP" dirty="0" smtClean="0"/>
              <a:t>f</a:t>
            </a:r>
            <a:r>
              <a:rPr lang="ja-JP" altLang="en-US" dirty="0" smtClean="0"/>
              <a:t>の引数の</a:t>
            </a:r>
            <a:r>
              <a:rPr lang="en-US" altLang="ja-JP" dirty="0" smtClean="0"/>
              <a:t>1</a:t>
            </a:r>
            <a:r>
              <a:rPr lang="ja-JP" altLang="en-US" dirty="0" err="1" smtClean="0"/>
              <a:t>つは</a:t>
            </a:r>
            <a:r>
              <a:rPr lang="en-US" altLang="ja-JP" dirty="0" err="1" smtClean="0"/>
              <a:t>f</a:t>
            </a:r>
            <a:r>
              <a:rPr lang="en-US" altLang="ja-JP" baseline="30000" dirty="0" err="1" smtClean="0"/>
              <a:t>^E</a:t>
            </a:r>
            <a:r>
              <a:rPr lang="ja-JP" altLang="en-US" dirty="0" smtClean="0"/>
              <a:t>のパラメータとして残るので、実引数を具体化した結果 </a:t>
            </a:r>
            <a:r>
              <a:rPr lang="en-US" altLang="ja-JP" dirty="0" err="1" smtClean="0"/>
              <a:t>f</a:t>
            </a:r>
            <a:r>
              <a:rPr lang="en-US" altLang="ja-JP" baseline="30000" dirty="0" err="1" smtClean="0"/>
              <a:t>^E</a:t>
            </a:r>
            <a:r>
              <a:rPr lang="en-US" altLang="ja-JP" dirty="0" smtClean="0"/>
              <a:t>(x) </a:t>
            </a:r>
            <a:r>
              <a:rPr lang="ja-JP" altLang="en-US" dirty="0" smtClean="0"/>
              <a:t>が関数コード。 </a:t>
            </a:r>
            <a:endParaRPr lang="en-US" altLang="ja-JP" dirty="0" smtClean="0"/>
          </a:p>
          <a:p>
            <a:pPr marL="0" indent="0">
              <a:buNone/>
            </a:pPr>
            <a:endParaRPr lang="ja-JP" altLang="en-US" sz="1400" dirty="0" smtClean="0"/>
          </a:p>
          <a:p>
            <a:r>
              <a:rPr lang="en-US" altLang="ja-JP" dirty="0" smtClean="0"/>
              <a:t>f(x, y) = E(</a:t>
            </a:r>
            <a:r>
              <a:rPr lang="en-US" altLang="ja-JP" dirty="0" err="1" smtClean="0"/>
              <a:t>f</a:t>
            </a:r>
            <a:r>
              <a:rPr lang="en-US" altLang="ja-JP" baseline="30000" dirty="0" err="1" smtClean="0"/>
              <a:t>^E</a:t>
            </a:r>
            <a:r>
              <a:rPr lang="en-US" altLang="ja-JP" dirty="0" smtClean="0"/>
              <a:t>(x), y) </a:t>
            </a:r>
          </a:p>
          <a:p>
            <a:pPr>
              <a:buNone/>
            </a:pPr>
            <a:endParaRPr lang="en-US" altLang="ja-JP" sz="1400" dirty="0" smtClean="0"/>
          </a:p>
          <a:p>
            <a:pPr>
              <a:buNone/>
            </a:pPr>
            <a:r>
              <a:rPr lang="ja-JP" altLang="en-US" dirty="0" smtClean="0"/>
              <a:t>これ重要！ </a:t>
            </a:r>
          </a:p>
          <a:p>
            <a:pPr>
              <a:buNone/>
            </a:pPr>
            <a:r>
              <a:rPr lang="ja-JP" altLang="en-US" dirty="0" smtClean="0"/>
              <a:t>通常は、</a:t>
            </a:r>
            <a:r>
              <a:rPr lang="en-US" altLang="ja-JP" dirty="0" smtClean="0"/>
              <a:t>E</a:t>
            </a:r>
            <a:r>
              <a:rPr lang="ja-JP" altLang="en-US" dirty="0" smtClean="0"/>
              <a:t>を固定して単に </a:t>
            </a:r>
            <a:r>
              <a:rPr lang="en-US" altLang="ja-JP" dirty="0" smtClean="0"/>
              <a:t>f</a:t>
            </a:r>
            <a:r>
              <a:rPr lang="en-US" altLang="ja-JP" baseline="30000" dirty="0" smtClean="0"/>
              <a:t>^</a:t>
            </a:r>
            <a:r>
              <a:rPr lang="ja-JP" altLang="en-US" dirty="0" smtClean="0"/>
              <a:t> と書く。</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31</a:t>
            </a:fld>
            <a:endParaRPr kumimoji="1" lang="ja-JP"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b="1" dirty="0" smtClean="0"/>
              <a:t>オマケ：</a:t>
            </a:r>
            <a:r>
              <a:rPr lang="en-US" altLang="ja-JP" b="1" dirty="0" smtClean="0"/>
              <a:t>E</a:t>
            </a:r>
            <a:r>
              <a:rPr lang="ja-JP" altLang="en-US" b="1" dirty="0" smtClean="0"/>
              <a:t>の、いろいろな定式化</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pPr marL="0" indent="0">
              <a:buNone/>
            </a:pPr>
            <a:r>
              <a:rPr lang="en-US" altLang="ja-JP" dirty="0" smtClean="0"/>
              <a:t>f</a:t>
            </a:r>
            <a:r>
              <a:rPr lang="ja-JP" altLang="en-US" dirty="0" smtClean="0"/>
              <a:t>が</a:t>
            </a:r>
            <a:r>
              <a:rPr lang="en-US" altLang="ja-JP" dirty="0" smtClean="0"/>
              <a:t>2</a:t>
            </a:r>
            <a:r>
              <a:rPr lang="ja-JP" altLang="en-US" dirty="0" smtClean="0"/>
              <a:t>引数関数で、</a:t>
            </a:r>
            <a:r>
              <a:rPr lang="en-US" altLang="ja-JP" dirty="0" smtClean="0"/>
              <a:t>f</a:t>
            </a:r>
            <a:r>
              <a:rPr lang="en-US" altLang="ja-JP" baseline="30000" dirty="0" smtClean="0"/>
              <a:t>^</a:t>
            </a:r>
            <a:r>
              <a:rPr lang="ja-JP" altLang="en-US" dirty="0" smtClean="0"/>
              <a:t> は、</a:t>
            </a:r>
            <a:r>
              <a:rPr lang="en-US" altLang="ja-JP" dirty="0" smtClean="0"/>
              <a:t>f</a:t>
            </a:r>
            <a:r>
              <a:rPr lang="ja-JP" altLang="en-US" dirty="0" smtClean="0"/>
              <a:t>の関数コード、ただしパラメータは残ってないとする。 </a:t>
            </a:r>
            <a:endParaRPr lang="en-US" altLang="ja-JP" dirty="0" smtClean="0"/>
          </a:p>
          <a:p>
            <a:pPr marL="0" indent="0">
              <a:buNone/>
            </a:pPr>
            <a:endParaRPr lang="ja-JP" altLang="en-US" sz="1500" dirty="0" smtClean="0"/>
          </a:p>
          <a:p>
            <a:pPr marL="514350" indent="-514350">
              <a:buFont typeface="+mj-lt"/>
              <a:buAutoNum type="arabicPeriod"/>
            </a:pPr>
            <a:r>
              <a:rPr lang="en-US" altLang="ja-JP" dirty="0" smtClean="0"/>
              <a:t>E(f</a:t>
            </a:r>
            <a:r>
              <a:rPr lang="en-US" altLang="ja-JP" baseline="30000" dirty="0" smtClean="0"/>
              <a:t>^</a:t>
            </a:r>
            <a:r>
              <a:rPr lang="en-US" altLang="ja-JP" dirty="0" smtClean="0"/>
              <a:t>, a, b) = f(a, b) -- E</a:t>
            </a:r>
            <a:r>
              <a:rPr lang="ja-JP" altLang="en-US" dirty="0" smtClean="0"/>
              <a:t>は</a:t>
            </a:r>
            <a:r>
              <a:rPr lang="en-US" altLang="ja-JP" dirty="0" smtClean="0"/>
              <a:t>3</a:t>
            </a:r>
            <a:r>
              <a:rPr lang="ja-JP" altLang="en-US" dirty="0" smtClean="0"/>
              <a:t>引数 </a:t>
            </a:r>
          </a:p>
          <a:p>
            <a:pPr marL="514350" indent="-514350">
              <a:buFont typeface="+mj-lt"/>
              <a:buAutoNum type="arabicPeriod"/>
            </a:pPr>
            <a:r>
              <a:rPr lang="en-US" altLang="ja-JP" dirty="0" smtClean="0"/>
              <a:t>E(f</a:t>
            </a:r>
            <a:r>
              <a:rPr lang="en-US" altLang="ja-JP" baseline="30000" dirty="0" smtClean="0"/>
              <a:t>^</a:t>
            </a:r>
            <a:r>
              <a:rPr lang="en-US" altLang="ja-JP" dirty="0" smtClean="0"/>
              <a:t>, [a, b]) = f(a, b) -- E</a:t>
            </a:r>
            <a:r>
              <a:rPr lang="ja-JP" altLang="en-US" dirty="0" smtClean="0"/>
              <a:t>は</a:t>
            </a:r>
            <a:r>
              <a:rPr lang="en-US" altLang="ja-JP" dirty="0" smtClean="0"/>
              <a:t>2</a:t>
            </a:r>
            <a:r>
              <a:rPr lang="ja-JP" altLang="en-US" dirty="0" smtClean="0"/>
              <a:t>引数、第</a:t>
            </a:r>
            <a:r>
              <a:rPr lang="en-US" altLang="ja-JP" dirty="0" smtClean="0"/>
              <a:t>2</a:t>
            </a:r>
            <a:r>
              <a:rPr lang="ja-JP" altLang="en-US" dirty="0" smtClean="0"/>
              <a:t>引数はタプル </a:t>
            </a:r>
          </a:p>
          <a:p>
            <a:pPr marL="514350" indent="-514350">
              <a:buFont typeface="+mj-lt"/>
              <a:buAutoNum type="arabicPeriod"/>
            </a:pPr>
            <a:r>
              <a:rPr lang="en-US" altLang="ja-JP" dirty="0" smtClean="0"/>
              <a:t>E([f</a:t>
            </a:r>
            <a:r>
              <a:rPr lang="en-US" altLang="ja-JP" baseline="30000" dirty="0" smtClean="0"/>
              <a:t>^</a:t>
            </a:r>
            <a:r>
              <a:rPr lang="en-US" altLang="ja-JP" dirty="0" smtClean="0"/>
              <a:t>, a, b]) = f(a, b) -- E</a:t>
            </a:r>
            <a:r>
              <a:rPr lang="ja-JP" altLang="en-US" dirty="0" smtClean="0"/>
              <a:t>はタプル</a:t>
            </a:r>
            <a:r>
              <a:rPr lang="en-US" altLang="ja-JP" dirty="0" smtClean="0"/>
              <a:t>1</a:t>
            </a:r>
            <a:r>
              <a:rPr lang="ja-JP" altLang="en-US" dirty="0" smtClean="0"/>
              <a:t>引数、タプルは</a:t>
            </a:r>
            <a:r>
              <a:rPr lang="en-US" altLang="ja-JP" dirty="0" smtClean="0"/>
              <a:t>3</a:t>
            </a:r>
            <a:r>
              <a:rPr lang="ja-JP" altLang="en-US" dirty="0" smtClean="0"/>
              <a:t>項 </a:t>
            </a:r>
          </a:p>
          <a:p>
            <a:pPr marL="514350" indent="-514350">
              <a:buFont typeface="+mj-lt"/>
              <a:buAutoNum type="arabicPeriod"/>
            </a:pPr>
            <a:r>
              <a:rPr lang="en-US" altLang="ja-JP" dirty="0" smtClean="0"/>
              <a:t>E([f</a:t>
            </a:r>
            <a:r>
              <a:rPr lang="en-US" altLang="ja-JP" baseline="30000" dirty="0" smtClean="0"/>
              <a:t>^</a:t>
            </a:r>
            <a:r>
              <a:rPr lang="en-US" altLang="ja-JP" dirty="0" smtClean="0"/>
              <a:t>, [a, b]]) = f(a, b) -- E</a:t>
            </a:r>
            <a:r>
              <a:rPr lang="ja-JP" altLang="en-US" dirty="0" smtClean="0"/>
              <a:t>はタプル</a:t>
            </a:r>
            <a:r>
              <a:rPr lang="en-US" altLang="ja-JP" dirty="0" smtClean="0"/>
              <a:t>1</a:t>
            </a:r>
            <a:r>
              <a:rPr lang="ja-JP" altLang="en-US" dirty="0" smtClean="0"/>
              <a:t>引数、タプルは</a:t>
            </a:r>
            <a:r>
              <a:rPr lang="en-US" altLang="ja-JP" dirty="0" smtClean="0"/>
              <a:t>2</a:t>
            </a:r>
            <a:r>
              <a:rPr lang="ja-JP" altLang="en-US" dirty="0" smtClean="0"/>
              <a:t>項だが入れ子</a:t>
            </a:r>
            <a:endParaRPr lang="en-US" altLang="ja-JP" dirty="0" smtClean="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32</a:t>
            </a:fld>
            <a:endParaRPr kumimoji="1" lang="ja-JP"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オマケ：</a:t>
            </a:r>
            <a:r>
              <a:rPr lang="en-US" altLang="ja-JP" b="1" dirty="0" smtClean="0"/>
              <a:t>E</a:t>
            </a:r>
            <a:r>
              <a:rPr lang="ja-JP" altLang="en-US" b="1" dirty="0" smtClean="0"/>
              <a:t>の、いろいろな定式化</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1</a:t>
            </a:r>
            <a:r>
              <a:rPr lang="ja-JP" altLang="en-US" dirty="0" smtClean="0"/>
              <a:t>番目の</a:t>
            </a:r>
            <a:r>
              <a:rPr lang="en-US" altLang="ja-JP" dirty="0" smtClean="0"/>
              <a:t>E</a:t>
            </a:r>
            <a:r>
              <a:rPr lang="ja-JP" altLang="en-US" dirty="0" smtClean="0"/>
              <a:t>は、可変引数にするか、</a:t>
            </a:r>
            <a:r>
              <a:rPr lang="en-US" altLang="ja-JP" dirty="0" smtClean="0"/>
              <a:t>E0, E1, E2, E3, ... </a:t>
            </a:r>
            <a:r>
              <a:rPr lang="ja-JP" altLang="en-US" dirty="0" smtClean="0"/>
              <a:t>など、シリーズを準備する。 </a:t>
            </a:r>
          </a:p>
          <a:p>
            <a:r>
              <a:rPr lang="en-US" altLang="ja-JP" dirty="0" smtClean="0"/>
              <a:t>2</a:t>
            </a:r>
            <a:r>
              <a:rPr lang="ja-JP" altLang="en-US" dirty="0" smtClean="0"/>
              <a:t>番目の</a:t>
            </a:r>
            <a:r>
              <a:rPr lang="en-US" altLang="ja-JP" dirty="0" smtClean="0"/>
              <a:t>E</a:t>
            </a:r>
            <a:r>
              <a:rPr lang="ja-JP" altLang="en-US" dirty="0" smtClean="0"/>
              <a:t>は、</a:t>
            </a:r>
            <a:r>
              <a:rPr lang="en-US" altLang="ja-JP" dirty="0" smtClean="0"/>
              <a:t>apply</a:t>
            </a:r>
            <a:r>
              <a:rPr lang="ja-JP" altLang="en-US" dirty="0" smtClean="0"/>
              <a:t>と書かれることが多い。 </a:t>
            </a:r>
          </a:p>
          <a:p>
            <a:r>
              <a:rPr lang="en-US" altLang="ja-JP" dirty="0" smtClean="0"/>
              <a:t>3, 4</a:t>
            </a:r>
            <a:r>
              <a:rPr lang="ja-JP" altLang="en-US" dirty="0" smtClean="0"/>
              <a:t>番目の</a:t>
            </a:r>
            <a:r>
              <a:rPr lang="en-US" altLang="ja-JP" dirty="0" smtClean="0"/>
              <a:t>E</a:t>
            </a:r>
            <a:r>
              <a:rPr lang="ja-JP" altLang="en-US" dirty="0" smtClean="0"/>
              <a:t>は、</a:t>
            </a:r>
            <a:r>
              <a:rPr lang="en-US" altLang="ja-JP" dirty="0" err="1" smtClean="0"/>
              <a:t>eval</a:t>
            </a:r>
            <a:r>
              <a:rPr lang="ja-JP" altLang="en-US" dirty="0" smtClean="0"/>
              <a:t>と書かれることが多い。タプルの代わりに、同じ意味の関数コード（式のコード）を使うとより</a:t>
            </a:r>
            <a:r>
              <a:rPr lang="en-US" altLang="ja-JP" dirty="0" err="1" smtClean="0"/>
              <a:t>eval</a:t>
            </a:r>
            <a:r>
              <a:rPr lang="ja-JP" altLang="en-US" dirty="0" smtClean="0"/>
              <a:t>らしい。 </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33</a:t>
            </a:fld>
            <a:endParaRPr kumimoji="1" lang="ja-JP"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いよいよラムダだ</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λ -- </a:t>
            </a:r>
            <a:r>
              <a:rPr lang="ja-JP" altLang="en-US" dirty="0" smtClean="0"/>
              <a:t>小文字のラムダ </a:t>
            </a:r>
          </a:p>
          <a:p>
            <a:r>
              <a:rPr lang="en-US" altLang="ja-JP" dirty="0" smtClean="0"/>
              <a:t>Λ -- </a:t>
            </a:r>
            <a:r>
              <a:rPr lang="ja-JP" altLang="en-US" dirty="0" smtClean="0"/>
              <a:t>大文字のラムダ </a:t>
            </a:r>
          </a:p>
          <a:p>
            <a:r>
              <a:rPr lang="en-US" altLang="ja-JP" dirty="0" smtClean="0"/>
              <a:t>^ -- </a:t>
            </a:r>
            <a:r>
              <a:rPr lang="ja-JP" altLang="en-US" dirty="0" smtClean="0"/>
              <a:t>ラムダに似ている </a:t>
            </a:r>
          </a:p>
          <a:p>
            <a:r>
              <a:rPr lang="en-US" altLang="ja-JP" dirty="0" smtClean="0"/>
              <a:t>&lt; &gt; -- </a:t>
            </a:r>
            <a:r>
              <a:rPr lang="ja-JP" altLang="en-US" dirty="0" smtClean="0"/>
              <a:t>寝ころんだラムダ</a:t>
            </a:r>
            <a:r>
              <a:rPr lang="en-US" altLang="ja-JP" dirty="0" smtClean="0"/>
              <a:t>2</a:t>
            </a:r>
            <a:r>
              <a:rPr lang="ja-JP" altLang="en-US" dirty="0" smtClean="0"/>
              <a:t>つ＝ラムダ括弧 </a:t>
            </a:r>
            <a:endParaRPr lang="en-US" altLang="ja-JP" dirty="0" smtClean="0"/>
          </a:p>
          <a:p>
            <a:pPr>
              <a:buNone/>
            </a:pPr>
            <a:endParaRPr lang="ja-JP" altLang="en-US" sz="2000" dirty="0" smtClean="0"/>
          </a:p>
          <a:p>
            <a:pPr>
              <a:buNone/>
            </a:pPr>
            <a:r>
              <a:rPr lang="ja-JP" altLang="en-US" dirty="0" smtClean="0"/>
              <a:t>ちなみに綴りは </a:t>
            </a:r>
            <a:r>
              <a:rPr lang="en-US" altLang="ja-JP" dirty="0" smtClean="0"/>
              <a:t>lam</a:t>
            </a:r>
            <a:r>
              <a:rPr lang="en-US" altLang="ja-JP" dirty="0" smtClean="0">
                <a:solidFill>
                  <a:srgbClr val="FF0000"/>
                </a:solidFill>
              </a:rPr>
              <a:t>b</a:t>
            </a:r>
            <a:r>
              <a:rPr lang="en-US" altLang="ja-JP" dirty="0" smtClean="0"/>
              <a:t>da</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34</a:t>
            </a:fld>
            <a:endParaRPr kumimoji="1" lang="ja-JP"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大きなラムダ式とその計算</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pPr>
              <a:buNone/>
            </a:pPr>
            <a:r>
              <a:rPr lang="ja-JP" altLang="en-US" dirty="0" smtClean="0"/>
              <a:t>インフォーマルなラムダ計算 </a:t>
            </a:r>
            <a:endParaRPr lang="en-US" altLang="ja-JP" dirty="0" smtClean="0"/>
          </a:p>
          <a:p>
            <a:pPr>
              <a:buNone/>
            </a:pPr>
            <a:endParaRPr lang="ja-JP" altLang="en-US" sz="1700" dirty="0" smtClean="0"/>
          </a:p>
          <a:p>
            <a:r>
              <a:rPr lang="ja-JP" altLang="en-US" dirty="0" smtClean="0"/>
              <a:t>これは、我々が日常的に使う道具 </a:t>
            </a:r>
          </a:p>
          <a:p>
            <a:r>
              <a:rPr lang="ja-JP" altLang="en-US" dirty="0" smtClean="0"/>
              <a:t>紙やホワイトボードに書くもの </a:t>
            </a:r>
          </a:p>
          <a:p>
            <a:r>
              <a:rPr lang="ja-JP" altLang="en-US" dirty="0" smtClean="0"/>
              <a:t>読み書きと計算は人間がする </a:t>
            </a:r>
          </a:p>
          <a:p>
            <a:r>
              <a:rPr lang="ja-JP" altLang="en-US" dirty="0" smtClean="0"/>
              <a:t>経験と直感（直観？）が基盤 </a:t>
            </a:r>
          </a:p>
          <a:p>
            <a:r>
              <a:rPr lang="ja-JP" altLang="en-US" dirty="0" smtClean="0"/>
              <a:t>生きている私（あなた）が、世界を記述し、推論を行うために使う </a:t>
            </a:r>
          </a:p>
          <a:p>
            <a:r>
              <a:rPr lang="ja-JP" altLang="en-US" dirty="0" smtClean="0"/>
              <a:t>大きなラムダ式は、関数を直接表現する、関数そのものの代理 </a:t>
            </a:r>
          </a:p>
          <a:p>
            <a:r>
              <a:rPr lang="ja-JP" altLang="en-US" dirty="0" smtClean="0"/>
              <a:t>しばしば、大きなラムダ式と関数そのものが同一視される（区別しなくなる）</a:t>
            </a:r>
          </a:p>
          <a:p>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35</a:t>
            </a:fld>
            <a:endParaRPr kumimoji="1" lang="ja-JP"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大きなラムダ式 </a:t>
            </a:r>
            <a:r>
              <a:rPr lang="en-US" altLang="ja-JP" b="1" dirty="0" smtClean="0"/>
              <a:t>(1)</a:t>
            </a:r>
            <a:endParaRPr kumimoji="1" lang="ja-JP" altLang="en-US" dirty="0"/>
          </a:p>
        </p:txBody>
      </p:sp>
      <p:sp>
        <p:nvSpPr>
          <p:cNvPr id="3" name="コンテンツ プレースホルダ 2"/>
          <p:cNvSpPr>
            <a:spLocks noGrp="1"/>
          </p:cNvSpPr>
          <p:nvPr>
            <p:ph idx="1"/>
          </p:nvPr>
        </p:nvSpPr>
        <p:spPr/>
        <p:txBody>
          <a:bodyPr/>
          <a:lstStyle/>
          <a:p>
            <a:pPr>
              <a:buNone/>
            </a:pPr>
            <a:r>
              <a:rPr lang="ja-JP" altLang="en-US" dirty="0" smtClean="0"/>
              <a:t>例で示す。 </a:t>
            </a:r>
            <a:endParaRPr lang="en-US" altLang="ja-JP" dirty="0" smtClean="0"/>
          </a:p>
          <a:p>
            <a:pPr>
              <a:buNone/>
            </a:pPr>
            <a:endParaRPr lang="ja-JP" altLang="en-US" sz="1400" dirty="0" smtClean="0"/>
          </a:p>
          <a:p>
            <a:pPr marL="514350" indent="-514350">
              <a:buFont typeface="+mj-lt"/>
              <a:buAutoNum type="arabicPeriod"/>
            </a:pPr>
            <a:r>
              <a:rPr lang="en-US" altLang="ja-JP" dirty="0" smtClean="0"/>
              <a:t>&lt;</a:t>
            </a:r>
            <a:r>
              <a:rPr lang="en-US" dirty="0" smtClean="0"/>
              <a:t>x, y| x + y&gt; </a:t>
            </a:r>
          </a:p>
          <a:p>
            <a:pPr marL="514350" indent="-514350">
              <a:buFont typeface="+mj-lt"/>
              <a:buAutoNum type="arabicPeriod"/>
            </a:pPr>
            <a:r>
              <a:rPr lang="en-US" dirty="0" smtClean="0"/>
              <a:t>&lt;x| 3×x + 2&gt; </a:t>
            </a:r>
          </a:p>
          <a:p>
            <a:pPr marL="514350" indent="-514350">
              <a:buFont typeface="+mj-lt"/>
              <a:buAutoNum type="arabicPeriod"/>
            </a:pPr>
            <a:r>
              <a:rPr lang="en-US" dirty="0" smtClean="0"/>
              <a:t>&lt;a| 3×a + 2&gt; </a:t>
            </a:r>
          </a:p>
          <a:p>
            <a:pPr marL="514350" indent="-514350">
              <a:buFont typeface="+mj-lt"/>
              <a:buAutoNum type="arabicPeriod"/>
            </a:pPr>
            <a:r>
              <a:rPr lang="en-US" dirty="0" smtClean="0"/>
              <a:t>&lt;a, x, y| </a:t>
            </a:r>
            <a:r>
              <a:rPr lang="en-US" dirty="0" err="1" smtClean="0"/>
              <a:t>a×x</a:t>
            </a:r>
            <a:r>
              <a:rPr lang="en-US" dirty="0" smtClean="0"/>
              <a:t> + 2×y + 1&gt; </a:t>
            </a:r>
          </a:p>
          <a:p>
            <a:pPr marL="514350" indent="-514350">
              <a:buFont typeface="+mj-lt"/>
              <a:buAutoNum type="arabicPeriod"/>
            </a:pPr>
            <a:r>
              <a:rPr lang="en-US" dirty="0" smtClean="0"/>
              <a:t>&lt;| 5&gt;</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36</a:t>
            </a:fld>
            <a:endParaRPr kumimoji="1" lang="ja-JP"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大きなラムダ式 </a:t>
            </a:r>
            <a:r>
              <a:rPr lang="en-US" altLang="ja-JP" b="1" dirty="0" smtClean="0"/>
              <a:t>(1)</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en-US" altLang="ja-JP" dirty="0" smtClean="0"/>
              <a:t>&lt;</a:t>
            </a:r>
            <a:r>
              <a:rPr lang="ja-JP" altLang="en-US" dirty="0" smtClean="0"/>
              <a:t>引数変数並び </a:t>
            </a:r>
            <a:r>
              <a:rPr lang="en-US" altLang="ja-JP" dirty="0" smtClean="0"/>
              <a:t>| </a:t>
            </a:r>
            <a:r>
              <a:rPr lang="ja-JP" altLang="en-US" dirty="0" smtClean="0"/>
              <a:t>変数を含むかも知れない式</a:t>
            </a:r>
            <a:r>
              <a:rPr lang="en-US" altLang="ja-JP" dirty="0" smtClean="0"/>
              <a:t>&gt; </a:t>
            </a:r>
            <a:r>
              <a:rPr lang="ja-JP" altLang="en-US" dirty="0" smtClean="0"/>
              <a:t>の形 </a:t>
            </a:r>
          </a:p>
          <a:p>
            <a:r>
              <a:rPr lang="ja-JP" altLang="en-US" dirty="0" smtClean="0"/>
              <a:t>本体（ボディ）の式に、引数並びに出てこない変数があるのは</a:t>
            </a:r>
            <a:r>
              <a:rPr lang="en-US" altLang="ja-JP" dirty="0" smtClean="0"/>
              <a:t>NG </a:t>
            </a:r>
          </a:p>
          <a:p>
            <a:r>
              <a:rPr lang="ja-JP" altLang="en-US" dirty="0" smtClean="0"/>
              <a:t>原則的に、入れ子は許さない（伝統的数学の立場なら許すが） </a:t>
            </a:r>
          </a:p>
          <a:p>
            <a:r>
              <a:rPr lang="en-US" altLang="ja-JP" dirty="0" smtClean="0"/>
              <a:t>Roland Backhouse</a:t>
            </a:r>
            <a:r>
              <a:rPr lang="ja-JP" altLang="en-US" dirty="0" smtClean="0"/>
              <a:t>（</a:t>
            </a:r>
            <a:r>
              <a:rPr lang="en-US" altLang="ja-JP" dirty="0" smtClean="0">
                <a:hlinkClick r:id="rId3"/>
              </a:rPr>
              <a:t>http://www.cs.nott.ac.uk/~rcb/</a:t>
            </a:r>
            <a:r>
              <a:rPr lang="ja-JP" altLang="en-US" dirty="0" smtClean="0"/>
              <a:t>）</a:t>
            </a:r>
            <a:r>
              <a:rPr lang="ja-JP" altLang="en-US" dirty="0" err="1" smtClean="0"/>
              <a:t>さん</a:t>
            </a:r>
            <a:r>
              <a:rPr lang="ja-JP" altLang="en-US" dirty="0" smtClean="0"/>
              <a:t>あたりが使ってます </a:t>
            </a:r>
          </a:p>
          <a:p>
            <a:pPr>
              <a:buNone/>
            </a:pPr>
            <a:endParaRPr lang="en-US" altLang="ja-JP" sz="3000" dirty="0" smtClean="0"/>
          </a:p>
          <a:p>
            <a:pPr>
              <a:buNone/>
            </a:pPr>
            <a:r>
              <a:rPr lang="ja-JP" altLang="en-US" dirty="0" smtClean="0"/>
              <a:t>質問： </a:t>
            </a:r>
            <a:r>
              <a:rPr lang="en-US" altLang="ja-JP" dirty="0" smtClean="0"/>
              <a:t>&lt;| 5&gt; </a:t>
            </a:r>
            <a:r>
              <a:rPr lang="ja-JP" altLang="en-US" dirty="0" smtClean="0"/>
              <a:t>は </a:t>
            </a:r>
            <a:r>
              <a:rPr lang="en-US" altLang="ja-JP" dirty="0" smtClean="0"/>
              <a:t>5 </a:t>
            </a:r>
            <a:r>
              <a:rPr lang="ja-JP" altLang="en-US" dirty="0" smtClean="0"/>
              <a:t>と同じか？</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37</a:t>
            </a:fld>
            <a:endParaRPr kumimoji="1" lang="ja-JP"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大きなラムダ式 </a:t>
            </a:r>
            <a:r>
              <a:rPr lang="en-US" altLang="ja-JP" b="1" dirty="0" smtClean="0"/>
              <a:t>(2)</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f</a:t>
            </a:r>
            <a:r>
              <a:rPr lang="ja-JP" altLang="en-US" dirty="0" smtClean="0"/>
              <a:t>が既に存在する（</a:t>
            </a:r>
            <a:r>
              <a:rPr lang="en-US" altLang="ja-JP" dirty="0" smtClean="0"/>
              <a:t>f</a:t>
            </a:r>
            <a:r>
              <a:rPr lang="ja-JP" altLang="en-US" dirty="0" smtClean="0"/>
              <a:t>と名付けられた）関数のとき、</a:t>
            </a:r>
            <a:r>
              <a:rPr lang="en-US" altLang="ja-JP" dirty="0" smtClean="0"/>
              <a:t>f = &lt;x| f(x)&gt; </a:t>
            </a:r>
            <a:r>
              <a:rPr lang="ja-JP" altLang="en-US" dirty="0" smtClean="0"/>
              <a:t>と書いてよい。</a:t>
            </a:r>
            <a:r>
              <a:rPr lang="en-US" altLang="ja-JP" dirty="0" smtClean="0"/>
              <a:t/>
            </a:r>
            <a:br>
              <a:rPr lang="en-US" altLang="ja-JP" dirty="0" smtClean="0"/>
            </a:br>
            <a:r>
              <a:rPr lang="ja-JP" altLang="en-US" dirty="0" smtClean="0"/>
              <a:t>例： </a:t>
            </a:r>
            <a:r>
              <a:rPr lang="en-US" altLang="ja-JP" dirty="0" err="1" smtClean="0"/>
              <a:t>sqrt</a:t>
            </a:r>
            <a:r>
              <a:rPr lang="en-US" altLang="ja-JP" dirty="0" smtClean="0"/>
              <a:t> = &lt;x| </a:t>
            </a:r>
            <a:r>
              <a:rPr lang="en-US" altLang="ja-JP" dirty="0" err="1" smtClean="0"/>
              <a:t>sqrt</a:t>
            </a:r>
            <a:r>
              <a:rPr lang="en-US" altLang="ja-JP" dirty="0" smtClean="0"/>
              <a:t>(x)&gt; </a:t>
            </a:r>
          </a:p>
          <a:p>
            <a:r>
              <a:rPr lang="en-US" altLang="ja-JP" dirty="0" smtClean="0"/>
              <a:t>f</a:t>
            </a:r>
            <a:r>
              <a:rPr lang="ja-JP" altLang="en-US" dirty="0" smtClean="0"/>
              <a:t>が</a:t>
            </a:r>
            <a:r>
              <a:rPr lang="en-US" altLang="ja-JP" dirty="0" smtClean="0"/>
              <a:t>2</a:t>
            </a:r>
            <a:r>
              <a:rPr lang="ja-JP" altLang="en-US" dirty="0" smtClean="0"/>
              <a:t>引数なら </a:t>
            </a:r>
            <a:r>
              <a:rPr lang="en-US" altLang="ja-JP" dirty="0" smtClean="0"/>
              <a:t>f = &lt;x, y| f(x, y)&gt;</a:t>
            </a:r>
            <a:r>
              <a:rPr lang="ja-JP" altLang="en-US" dirty="0" err="1" smtClean="0"/>
              <a:t>、</a:t>
            </a:r>
            <a:r>
              <a:rPr lang="en-US" altLang="ja-JP" dirty="0" smtClean="0"/>
              <a:t>3</a:t>
            </a:r>
            <a:r>
              <a:rPr lang="ja-JP" altLang="en-US" dirty="0" smtClean="0"/>
              <a:t>引数以上も同様。 </a:t>
            </a:r>
          </a:p>
          <a:p>
            <a:r>
              <a:rPr lang="en-US" altLang="ja-JP" dirty="0" smtClean="0"/>
              <a:t>f = &lt;x, y| </a:t>
            </a:r>
            <a:r>
              <a:rPr lang="en-US" altLang="ja-JP" dirty="0" err="1" smtClean="0"/>
              <a:t>x×x</a:t>
            </a:r>
            <a:r>
              <a:rPr lang="en-US" altLang="ja-JP" dirty="0" smtClean="0"/>
              <a:t> + </a:t>
            </a:r>
            <a:r>
              <a:rPr lang="en-US" altLang="ja-JP" dirty="0" err="1" smtClean="0"/>
              <a:t>y×y</a:t>
            </a:r>
            <a:r>
              <a:rPr lang="en-US" altLang="ja-JP" dirty="0" smtClean="0"/>
              <a:t>&gt; </a:t>
            </a:r>
            <a:r>
              <a:rPr lang="ja-JP" altLang="en-US" dirty="0" err="1" smtClean="0"/>
              <a:t>のように</a:t>
            </a:r>
            <a:r>
              <a:rPr lang="ja-JP" altLang="en-US" dirty="0" smtClean="0"/>
              <a:t>して、式で定義される関数に名前を与えてもよい。</a:t>
            </a:r>
          </a:p>
          <a:p>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38</a:t>
            </a:fld>
            <a:endParaRPr kumimoji="1" lang="ja-JP"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等号の意味</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&lt;x| x×(x + 1)&gt; = &lt;x| </a:t>
            </a:r>
            <a:r>
              <a:rPr lang="en-US" altLang="ja-JP" dirty="0" err="1" smtClean="0"/>
              <a:t>x×x</a:t>
            </a:r>
            <a:r>
              <a:rPr lang="en-US" altLang="ja-JP" dirty="0" smtClean="0"/>
              <a:t> + x&gt; </a:t>
            </a:r>
            <a:r>
              <a:rPr lang="ja-JP" altLang="en-US" dirty="0" smtClean="0"/>
              <a:t>は成立する </a:t>
            </a:r>
          </a:p>
          <a:p>
            <a:r>
              <a:rPr lang="ja-JP" altLang="en-US" dirty="0" smtClean="0"/>
              <a:t>そもそも関数</a:t>
            </a:r>
            <a:r>
              <a:rPr lang="en-US" altLang="ja-JP" dirty="0" smtClean="0"/>
              <a:t>f</a:t>
            </a:r>
            <a:r>
              <a:rPr lang="ja-JP" altLang="en-US" dirty="0" smtClean="0"/>
              <a:t>と</a:t>
            </a:r>
            <a:r>
              <a:rPr lang="en-US" altLang="ja-JP" dirty="0" smtClean="0"/>
              <a:t>g</a:t>
            </a:r>
            <a:r>
              <a:rPr lang="ja-JP" altLang="en-US" dirty="0" smtClean="0"/>
              <a:t>が等しいとは、許されるどんな具体的な値</a:t>
            </a:r>
            <a:r>
              <a:rPr lang="en-US" altLang="ja-JP" dirty="0" smtClean="0"/>
              <a:t>a</a:t>
            </a:r>
            <a:r>
              <a:rPr lang="ja-JP" altLang="en-US" dirty="0" smtClean="0"/>
              <a:t>に対しても </a:t>
            </a:r>
            <a:r>
              <a:rPr lang="en-US" altLang="ja-JP" dirty="0" smtClean="0"/>
              <a:t>f(a) = g(a) </a:t>
            </a:r>
          </a:p>
          <a:p>
            <a:r>
              <a:rPr lang="ja-JP" altLang="en-US" dirty="0" smtClean="0"/>
              <a:t>箱（マシン）中身が見えていても、それは考慮しない </a:t>
            </a:r>
          </a:p>
          <a:p>
            <a:r>
              <a:rPr lang="en-US" altLang="ja-JP" dirty="0" smtClean="0"/>
              <a:t>f</a:t>
            </a:r>
            <a:r>
              <a:rPr lang="ja-JP" altLang="en-US" dirty="0" smtClean="0"/>
              <a:t>と</a:t>
            </a:r>
            <a:r>
              <a:rPr lang="en-US" altLang="ja-JP" dirty="0" smtClean="0"/>
              <a:t>g</a:t>
            </a:r>
            <a:r>
              <a:rPr lang="ja-JP" altLang="en-US" dirty="0" smtClean="0"/>
              <a:t>が等しければ、</a:t>
            </a:r>
            <a:r>
              <a:rPr lang="en-US" altLang="ja-JP" dirty="0" smtClean="0"/>
              <a:t>f</a:t>
            </a:r>
            <a:r>
              <a:rPr lang="ja-JP" altLang="en-US" dirty="0" smtClean="0"/>
              <a:t>のグラフと</a:t>
            </a:r>
            <a:r>
              <a:rPr lang="en-US" altLang="ja-JP" dirty="0" smtClean="0"/>
              <a:t>g</a:t>
            </a:r>
            <a:r>
              <a:rPr lang="ja-JP" altLang="en-US" dirty="0" smtClean="0"/>
              <a:t>のグラフは等しいし、逆も真</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39</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全体（今回とその続き）の目標</a:t>
            </a:r>
            <a:endParaRPr kumimoji="1" lang="ja-JP" altLang="en-US" dirty="0"/>
          </a:p>
        </p:txBody>
      </p:sp>
      <p:sp>
        <p:nvSpPr>
          <p:cNvPr id="3" name="コンテンツ プレースホルダ 2"/>
          <p:cNvSpPr>
            <a:spLocks noGrp="1"/>
          </p:cNvSpPr>
          <p:nvPr>
            <p:ph idx="1"/>
          </p:nvPr>
        </p:nvSpPr>
        <p:spPr/>
        <p:txBody>
          <a:bodyPr/>
          <a:lstStyle/>
          <a:p>
            <a:pPr marL="0" indent="0">
              <a:buNone/>
            </a:pPr>
            <a:r>
              <a:rPr lang="ja-JP" altLang="en-US" dirty="0" smtClean="0"/>
              <a:t>ラムダ計算、自然演繹による推論、デカルト閉圏の三位一体を知る </a:t>
            </a:r>
            <a:endParaRPr lang="en-US" altLang="ja-JP" dirty="0" smtClean="0"/>
          </a:p>
          <a:p>
            <a:pPr marL="0" indent="0">
              <a:buNone/>
            </a:pPr>
            <a:endParaRPr lang="ja-JP" altLang="en-US" sz="2000" dirty="0" smtClean="0"/>
          </a:p>
          <a:p>
            <a:pPr marL="0" indent="0">
              <a:buNone/>
            </a:pPr>
            <a:r>
              <a:rPr lang="ja-JP" altLang="en-US" dirty="0" smtClean="0"/>
              <a:t>今回は特に、スノーグローブ現象の例としてのラムダ計算</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大きなラムダ式の計算規則</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アルファ規則 </a:t>
            </a:r>
            <a:r>
              <a:rPr lang="en-US" altLang="ja-JP" dirty="0" smtClean="0"/>
              <a:t>&lt;x| f(x)&gt; = &lt;y| f(y)&gt; </a:t>
            </a:r>
            <a:r>
              <a:rPr lang="ja-JP" altLang="en-US" dirty="0" smtClean="0"/>
              <a:t>（ボディが式であってもよい） </a:t>
            </a:r>
          </a:p>
          <a:p>
            <a:r>
              <a:rPr lang="ja-JP" altLang="en-US" dirty="0" smtClean="0"/>
              <a:t>ベータ規則 </a:t>
            </a:r>
            <a:r>
              <a:rPr lang="en-US" altLang="ja-JP" dirty="0" smtClean="0"/>
              <a:t>&lt;x| f(x)&gt;(a) = f(a) </a:t>
            </a:r>
          </a:p>
          <a:p>
            <a:r>
              <a:rPr lang="ja-JP" altLang="en-US" dirty="0" smtClean="0"/>
              <a:t>イータ規則 </a:t>
            </a:r>
            <a:r>
              <a:rPr lang="en-US" altLang="ja-JP" dirty="0" smtClean="0"/>
              <a:t>&lt;x| f(x)&gt; = f </a:t>
            </a:r>
          </a:p>
          <a:p>
            <a:pPr>
              <a:buNone/>
            </a:pPr>
            <a:endParaRPr lang="en-US" altLang="ja-JP" sz="2000" dirty="0" smtClean="0"/>
          </a:p>
          <a:p>
            <a:pPr marL="0" indent="0">
              <a:buNone/>
            </a:pPr>
            <a:r>
              <a:rPr lang="ja-JP" altLang="en-US" dirty="0" smtClean="0"/>
              <a:t>いずれもインフォーマルラムダ計算の規則。経験と直感で納得。自明と言える。</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40</a:t>
            </a:fld>
            <a:endParaRPr kumimoji="1" lang="ja-JP"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小さなラムダ式とその計算</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pPr>
              <a:buNone/>
            </a:pPr>
            <a:r>
              <a:rPr lang="ja-JP" altLang="en-US" dirty="0" smtClean="0"/>
              <a:t>フォーマルなラムダ計算 </a:t>
            </a:r>
            <a:endParaRPr lang="en-US" altLang="ja-JP" dirty="0" smtClean="0"/>
          </a:p>
          <a:p>
            <a:pPr>
              <a:buNone/>
            </a:pPr>
            <a:endParaRPr lang="ja-JP" altLang="en-US" sz="1600" dirty="0" smtClean="0"/>
          </a:p>
          <a:p>
            <a:r>
              <a:rPr lang="ja-JP" altLang="en-US" dirty="0" smtClean="0"/>
              <a:t>関数のコード化に使う言語 </a:t>
            </a:r>
          </a:p>
          <a:p>
            <a:r>
              <a:rPr lang="ja-JP" altLang="en-US" dirty="0" smtClean="0"/>
              <a:t>関数コード実行エンジンのマシン語（プログラミング言語） </a:t>
            </a:r>
          </a:p>
          <a:p>
            <a:r>
              <a:rPr lang="ja-JP" altLang="en-US" dirty="0" smtClean="0"/>
              <a:t>人間への指令ではなくて、マシンへの指令 </a:t>
            </a:r>
          </a:p>
          <a:p>
            <a:r>
              <a:rPr lang="ja-JP" altLang="en-US" dirty="0" smtClean="0"/>
              <a:t>データとして扱う </a:t>
            </a:r>
          </a:p>
          <a:p>
            <a:r>
              <a:rPr lang="ja-JP" altLang="en-US" dirty="0" smtClean="0"/>
              <a:t>数学的に厳密な定義に基づく </a:t>
            </a:r>
          </a:p>
          <a:p>
            <a:r>
              <a:rPr lang="ja-JP" altLang="en-US" dirty="0" smtClean="0"/>
              <a:t>計算するのは（仮想的でも抽象的でも）実行エンジン </a:t>
            </a:r>
          </a:p>
          <a:p>
            <a:r>
              <a:rPr lang="ja-JP" altLang="en-US" dirty="0" smtClean="0"/>
              <a:t>人間が計算するときもあるが、それは感情移入</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41</a:t>
            </a:fld>
            <a:endParaRPr kumimoji="1" lang="ja-JP"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小さなラムダ式の構文</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定数リテラル： </a:t>
            </a:r>
            <a:r>
              <a:rPr lang="en-US" altLang="ja-JP" dirty="0" smtClean="0"/>
              <a:t>1, 2, true</a:t>
            </a:r>
            <a:r>
              <a:rPr lang="ja-JP" altLang="en-US" dirty="0" smtClean="0"/>
              <a:t>とか適当に </a:t>
            </a:r>
          </a:p>
          <a:p>
            <a:r>
              <a:rPr lang="ja-JP" altLang="en-US" dirty="0" smtClean="0"/>
              <a:t>関数記号（関数ではない、インストラクション）：</a:t>
            </a:r>
            <a:r>
              <a:rPr lang="en-US" altLang="ja-JP" dirty="0" smtClean="0"/>
              <a:t>A, M</a:t>
            </a:r>
            <a:r>
              <a:rPr lang="ja-JP" altLang="en-US" dirty="0" smtClean="0"/>
              <a:t>とか適当に </a:t>
            </a:r>
          </a:p>
          <a:p>
            <a:r>
              <a:rPr lang="ja-JP" altLang="en-US" dirty="0" smtClean="0"/>
              <a:t>変数（ほんとは型付きだがあまり型に注意してない） </a:t>
            </a:r>
          </a:p>
          <a:p>
            <a:r>
              <a:rPr lang="ja-JP" altLang="en-US" dirty="0" smtClean="0"/>
              <a:t>適用記号・ </a:t>
            </a:r>
          </a:p>
          <a:p>
            <a:r>
              <a:rPr lang="ja-JP" altLang="en-US" dirty="0" smtClean="0"/>
              <a:t>ラムダ記号</a:t>
            </a:r>
            <a:r>
              <a:rPr lang="en-US" altLang="ja-JP" dirty="0" smtClean="0"/>
              <a:t>λ </a:t>
            </a:r>
          </a:p>
          <a:p>
            <a:r>
              <a:rPr lang="ja-JP" altLang="en-US" dirty="0" smtClean="0"/>
              <a:t>ピリオド、カンマ、括弧（用法が</a:t>
            </a:r>
            <a:r>
              <a:rPr lang="en-US" altLang="ja-JP" dirty="0" smtClean="0"/>
              <a:t>2</a:t>
            </a:r>
            <a:r>
              <a:rPr lang="ja-JP" altLang="en-US" dirty="0" smtClean="0"/>
              <a:t>つ） </a:t>
            </a:r>
            <a:endParaRPr lang="en-US" altLang="ja-JP" dirty="0" smtClean="0"/>
          </a:p>
          <a:p>
            <a:pPr>
              <a:buNone/>
            </a:pPr>
            <a:endParaRPr lang="ja-JP" altLang="en-US" sz="2200" dirty="0" smtClean="0"/>
          </a:p>
          <a:p>
            <a:pPr>
              <a:buNone/>
            </a:pPr>
            <a:r>
              <a:rPr lang="ja-JP" altLang="en-US" dirty="0" smtClean="0"/>
              <a:t>例：</a:t>
            </a:r>
            <a:r>
              <a:rPr lang="en-US" altLang="ja-JP" dirty="0" smtClean="0"/>
              <a:t>λ(x, y).(A</a:t>
            </a:r>
            <a:r>
              <a:rPr lang="ja-JP" altLang="en-US" dirty="0" smtClean="0"/>
              <a:t>・</a:t>
            </a:r>
            <a:r>
              <a:rPr lang="en-US" altLang="ja-JP" dirty="0" smtClean="0"/>
              <a:t>(M</a:t>
            </a:r>
            <a:r>
              <a:rPr lang="ja-JP" altLang="en-US" dirty="0" smtClean="0"/>
              <a:t>・</a:t>
            </a:r>
            <a:r>
              <a:rPr lang="en-US" altLang="ja-JP" dirty="0" smtClean="0"/>
              <a:t>(2, x), y))</a:t>
            </a:r>
            <a:r>
              <a:rPr lang="ja-JP" altLang="en-US" dirty="0" err="1" smtClean="0"/>
              <a:t>、</a:t>
            </a:r>
            <a:r>
              <a:rPr lang="ja-JP" altLang="en-US" dirty="0" smtClean="0"/>
              <a:t>あとホワイトボードに</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42</a:t>
            </a:fld>
            <a:endParaRPr kumimoji="1" lang="ja-JP"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略式の小さなラムダ式</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&lt;x, y|2×x + y + 3&gt; </a:t>
            </a:r>
            <a:r>
              <a:rPr lang="ja-JP" altLang="en-US" dirty="0" smtClean="0"/>
              <a:t>大きいラムダ式 </a:t>
            </a:r>
          </a:p>
          <a:p>
            <a:r>
              <a:rPr lang="en-US" altLang="ja-JP" dirty="0" smtClean="0"/>
              <a:t>λ(x, y).(A</a:t>
            </a:r>
            <a:r>
              <a:rPr lang="ja-JP" altLang="en-US" dirty="0" smtClean="0"/>
              <a:t>・</a:t>
            </a:r>
            <a:r>
              <a:rPr lang="en-US" altLang="ja-JP" dirty="0" smtClean="0"/>
              <a:t>(A</a:t>
            </a:r>
            <a:r>
              <a:rPr lang="ja-JP" altLang="en-US" dirty="0" smtClean="0"/>
              <a:t>・</a:t>
            </a:r>
            <a:r>
              <a:rPr lang="en-US" altLang="ja-JP" dirty="0" smtClean="0"/>
              <a:t>(M</a:t>
            </a:r>
            <a:r>
              <a:rPr lang="ja-JP" altLang="en-US" dirty="0" smtClean="0"/>
              <a:t>・</a:t>
            </a:r>
            <a:r>
              <a:rPr lang="en-US" altLang="ja-JP" dirty="0" smtClean="0"/>
              <a:t>(2, x), y), 3)) </a:t>
            </a:r>
            <a:r>
              <a:rPr lang="ja-JP" altLang="en-US" dirty="0" smtClean="0"/>
              <a:t>小さいラムダ式 </a:t>
            </a:r>
          </a:p>
          <a:p>
            <a:r>
              <a:rPr lang="en-US" altLang="ja-JP" dirty="0" smtClean="0"/>
              <a:t>λ(x, y).(2×x + y + 3) </a:t>
            </a:r>
            <a:r>
              <a:rPr lang="ja-JP" altLang="en-US" dirty="0" smtClean="0"/>
              <a:t>略式の小さいラムダ式</a:t>
            </a:r>
          </a:p>
          <a:p>
            <a:pPr>
              <a:buNone/>
            </a:pPr>
            <a:endParaRPr lang="en-US" sz="2000" dirty="0" smtClean="0"/>
          </a:p>
          <a:p>
            <a:pPr marL="0" indent="0">
              <a:buNone/>
            </a:pPr>
            <a:r>
              <a:rPr lang="ja-JP" altLang="en-US" dirty="0" smtClean="0"/>
              <a:t>略式では、小さなラムダ式の内部が人間可読（つうか読みやすく）に書いてある</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43</a:t>
            </a:fld>
            <a:endParaRPr kumimoji="1" lang="ja-JP"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ラムダ抽象＝ラムダオペレータ</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例： </a:t>
            </a:r>
            <a:r>
              <a:rPr lang="en-US" altLang="ja-JP" dirty="0" err="1" smtClean="0"/>
              <a:t>Λy</a:t>
            </a:r>
            <a:r>
              <a:rPr lang="en-US" altLang="ja-JP" dirty="0" smtClean="0"/>
              <a:t>&lt;x, y| 2×x + y&gt; = &lt;x| </a:t>
            </a:r>
            <a:r>
              <a:rPr lang="en-US" altLang="ja-JP" dirty="0" err="1" smtClean="0"/>
              <a:t>λy</a:t>
            </a:r>
            <a:r>
              <a:rPr lang="en-US" altLang="ja-JP" dirty="0" smtClean="0"/>
              <a:t>.(2×x + y)&gt; </a:t>
            </a:r>
          </a:p>
          <a:p>
            <a:r>
              <a:rPr lang="ja-JP" altLang="en-US" dirty="0" smtClean="0"/>
              <a:t>大きなラムダのボディ部の変化</a:t>
            </a:r>
            <a:r>
              <a:rPr lang="en-US" altLang="ja-JP" dirty="0" smtClean="0"/>
              <a:t/>
            </a:r>
            <a:br>
              <a:rPr lang="en-US" altLang="ja-JP" dirty="0" smtClean="0"/>
            </a:br>
            <a:r>
              <a:rPr lang="ja-JP" altLang="en-US" dirty="0" smtClean="0"/>
              <a:t> </a:t>
            </a:r>
            <a:r>
              <a:rPr lang="en-US" altLang="ja-JP" dirty="0" smtClean="0"/>
              <a:t>2×x + y → </a:t>
            </a:r>
            <a:r>
              <a:rPr lang="en-US" altLang="ja-JP" dirty="0" err="1" smtClean="0"/>
              <a:t>λy</a:t>
            </a:r>
            <a:r>
              <a:rPr lang="en-US" altLang="ja-JP" dirty="0" smtClean="0"/>
              <a:t>.(2×x + y) </a:t>
            </a:r>
            <a:br>
              <a:rPr lang="en-US" altLang="ja-JP" dirty="0" smtClean="0"/>
            </a:br>
            <a:r>
              <a:rPr lang="ja-JP" altLang="en-US" dirty="0" smtClean="0"/>
              <a:t>をラムダ抽象と呼ぶことが多い </a:t>
            </a:r>
          </a:p>
          <a:p>
            <a:r>
              <a:rPr lang="ja-JP" altLang="en-US" dirty="0" smtClean="0"/>
              <a:t>だが、ラムダ抽象は大きなラムダ式に働く操作である！ 関数から、関数コードジェネレータを生み出す </a:t>
            </a:r>
          </a:p>
          <a:p>
            <a:r>
              <a:rPr lang="ja-JP" altLang="en-US" dirty="0" smtClean="0"/>
              <a:t>伝統的数学の立場では、関数から、</a:t>
            </a:r>
            <a:r>
              <a:rPr lang="en-US" altLang="ja-JP" dirty="0" smtClean="0"/>
              <a:t/>
            </a:r>
            <a:br>
              <a:rPr lang="en-US" altLang="ja-JP" dirty="0" smtClean="0"/>
            </a:br>
            <a:r>
              <a:rPr lang="ja-JP" altLang="en-US" dirty="0" smtClean="0"/>
              <a:t>関数ジェネレータ＝高階関数 </a:t>
            </a:r>
            <a:r>
              <a:rPr lang="en-US" altLang="ja-JP" dirty="0" smtClean="0"/>
              <a:t>&lt;x| &lt;y| 2×x + y&gt;&gt; </a:t>
            </a:r>
            <a:r>
              <a:rPr lang="ja-JP" altLang="en-US" dirty="0" smtClean="0"/>
              <a:t>を生み出す</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44</a:t>
            </a:fld>
            <a:endParaRPr kumimoji="1" lang="ja-JP"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ラムダ抽象の絵</a:t>
            </a:r>
            <a:endParaRPr kumimoji="1" lang="ja-JP" altLang="en-US" dirty="0"/>
          </a:p>
        </p:txBody>
      </p:sp>
      <p:sp>
        <p:nvSpPr>
          <p:cNvPr id="3" name="コンテンツ プレースホルダ 2"/>
          <p:cNvSpPr>
            <a:spLocks noGrp="1"/>
          </p:cNvSpPr>
          <p:nvPr>
            <p:ph idx="1"/>
          </p:nvPr>
        </p:nvSpPr>
        <p:spPr/>
        <p:txBody>
          <a:bodyPr/>
          <a:lstStyle/>
          <a:p>
            <a:pPr>
              <a:buNone/>
            </a:pPr>
            <a:r>
              <a:rPr lang="ja-JP" altLang="en-US" dirty="0" smtClean="0"/>
              <a:t>描こう。</a:t>
            </a: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45</a:t>
            </a:fld>
            <a:endParaRPr kumimoji="1" lang="ja-JP"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基本等式</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Λ(f) = f</a:t>
            </a:r>
            <a:r>
              <a:rPr lang="en-US" altLang="ja-JP" baseline="30000" dirty="0" smtClean="0"/>
              <a:t>^</a:t>
            </a:r>
            <a:r>
              <a:rPr lang="ja-JP" altLang="en-US" dirty="0" smtClean="0"/>
              <a:t> </a:t>
            </a:r>
          </a:p>
          <a:p>
            <a:r>
              <a:rPr lang="en-US" altLang="ja-JP" dirty="0" smtClean="0"/>
              <a:t>Exec(f</a:t>
            </a:r>
            <a:r>
              <a:rPr lang="en-US" altLang="ja-JP" baseline="30000" dirty="0" smtClean="0"/>
              <a:t>^</a:t>
            </a:r>
            <a:r>
              <a:rPr lang="en-US" altLang="ja-JP" dirty="0" smtClean="0"/>
              <a:t>(a), b) = f(a, b) </a:t>
            </a:r>
          </a:p>
          <a:p>
            <a:pPr>
              <a:buNone/>
            </a:pPr>
            <a:endParaRPr lang="en-US" altLang="ja-JP" sz="2000" dirty="0" smtClean="0"/>
          </a:p>
          <a:p>
            <a:pPr>
              <a:buNone/>
            </a:pPr>
            <a:r>
              <a:rPr lang="ja-JP" altLang="en-US" dirty="0" smtClean="0"/>
              <a:t>いろいろなバリエーションがある</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46</a:t>
            </a:fld>
            <a:endParaRPr kumimoji="1" lang="ja-JP"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ラムダ抽象の絵もっと</a:t>
            </a:r>
            <a:endParaRPr kumimoji="1" lang="ja-JP" altLang="en-US" dirty="0"/>
          </a:p>
        </p:txBody>
      </p:sp>
      <p:sp>
        <p:nvSpPr>
          <p:cNvPr id="3" name="コンテンツ プレースホルダ 2"/>
          <p:cNvSpPr>
            <a:spLocks noGrp="1"/>
          </p:cNvSpPr>
          <p:nvPr>
            <p:ph idx="1"/>
          </p:nvPr>
        </p:nvSpPr>
        <p:spPr/>
        <p:txBody>
          <a:bodyPr/>
          <a:lstStyle/>
          <a:p>
            <a:pPr>
              <a:buNone/>
            </a:pPr>
            <a:r>
              <a:rPr lang="ja-JP" altLang="en-US" dirty="0" smtClean="0"/>
              <a:t>こりゃ向きが違うが、</a:t>
            </a: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47</a:t>
            </a:fld>
            <a:endParaRPr kumimoji="1" lang="ja-JP" altLang="en-US"/>
          </a:p>
        </p:txBody>
      </p:sp>
      <p:pic>
        <p:nvPicPr>
          <p:cNvPr id="5" name="図 4" descr="eval-junction.gif"/>
          <p:cNvPicPr>
            <a:picLocks noChangeAspect="1"/>
          </p:cNvPicPr>
          <p:nvPr/>
        </p:nvPicPr>
        <p:blipFill>
          <a:blip r:embed="rId3"/>
          <a:stretch>
            <a:fillRect/>
          </a:stretch>
        </p:blipFill>
        <p:spPr>
          <a:xfrm>
            <a:off x="2457450" y="2228867"/>
            <a:ext cx="4229100" cy="3629025"/>
          </a:xfrm>
          <a:prstGeom prst="rect">
            <a:avLst/>
          </a:prstGeom>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スノーグローブとベータ変換</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我々が大きなラムダ式の計算に行うベータ規則による計算 </a:t>
            </a:r>
          </a:p>
          <a:p>
            <a:r>
              <a:rPr lang="ja-JP" altLang="en-US" dirty="0" smtClean="0"/>
              <a:t>基本等式を使ったベータ変換（これも人間の視点） </a:t>
            </a:r>
          </a:p>
          <a:p>
            <a:r>
              <a:rPr lang="ja-JP" altLang="en-US" dirty="0" smtClean="0"/>
              <a:t>関数コードの実行エンジンが行うベータ変換 </a:t>
            </a:r>
          </a:p>
          <a:p>
            <a:r>
              <a:rPr lang="ja-JP" altLang="en-US" dirty="0" smtClean="0"/>
              <a:t>エンジンの変種、</a:t>
            </a:r>
            <a:r>
              <a:rPr lang="en-US" altLang="ja-JP" dirty="0" smtClean="0"/>
              <a:t>Exec, Apply, </a:t>
            </a:r>
            <a:r>
              <a:rPr lang="en-US" altLang="ja-JP" dirty="0" err="1" smtClean="0"/>
              <a:t>Eval</a:t>
            </a:r>
            <a:r>
              <a:rPr lang="ja-JP" altLang="en-US" dirty="0" smtClean="0"/>
              <a:t>でもベータ変換が微妙に違う</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48</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中島玲二氏の言葉を引用 </a:t>
            </a:r>
            <a:r>
              <a:rPr lang="en-US" altLang="ja-JP" b="1" dirty="0" smtClean="0"/>
              <a:t>(1)</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pPr marL="0" indent="0">
              <a:buNone/>
            </a:pPr>
            <a:r>
              <a:rPr lang="en-US" altLang="ja-JP" dirty="0" smtClean="0"/>
              <a:t>『</a:t>
            </a:r>
            <a:r>
              <a:rPr lang="ja-JP" altLang="en-US" dirty="0" smtClean="0"/>
              <a:t>数理情報学入門</a:t>
            </a:r>
            <a:r>
              <a:rPr lang="en-US" altLang="ja-JP" dirty="0" smtClean="0"/>
              <a:t>』</a:t>
            </a:r>
            <a:r>
              <a:rPr lang="ja-JP" altLang="en-US" dirty="0" smtClean="0"/>
              <a:t>（朝倉書店 </a:t>
            </a:r>
            <a:r>
              <a:rPr lang="en-US" altLang="ja-JP" dirty="0" smtClean="0"/>
              <a:t>1982</a:t>
            </a:r>
            <a:r>
              <a:rPr lang="ja-JP" altLang="en-US" dirty="0" smtClean="0"/>
              <a:t>）「はじめに」より： </a:t>
            </a:r>
            <a:endParaRPr lang="en-US" altLang="ja-JP" dirty="0" smtClean="0"/>
          </a:p>
          <a:p>
            <a:pPr marL="0" indent="0">
              <a:buNone/>
            </a:pPr>
            <a:endParaRPr lang="ja-JP" altLang="en-US" sz="2400" dirty="0" smtClean="0"/>
          </a:p>
          <a:p>
            <a:pPr marL="0" indent="0">
              <a:buNone/>
            </a:pPr>
            <a:r>
              <a:rPr lang="ja-JP" altLang="en-US" dirty="0" smtClean="0"/>
              <a:t>このような理論的方法を学ぶことは、プログラミングに対する認識を、特定のプログラム言語、慣用の計算機システム、ルーティン化したプログラム作成の手順などによって規定される閉じた世界から解き放ち、次元の異なった抽象的な視点からプログラム言語やプログラムを眺める機会を与えるだろう。これはソフトウェア製品の質的向上のために好ましい結果をもたらすと考える。 </a:t>
            </a:r>
            <a:endParaRPr lang="en-US" altLang="ja-JP" dirty="0" smtClean="0"/>
          </a:p>
          <a:p>
            <a:pPr marL="0" indent="0">
              <a:buNone/>
            </a:pPr>
            <a:endParaRPr lang="ja-JP" altLang="en-US" sz="2400" dirty="0" smtClean="0"/>
          </a:p>
          <a:p>
            <a:pPr marL="0" indent="0" algn="ctr">
              <a:buNone/>
            </a:pPr>
            <a:r>
              <a:rPr lang="ja-JP" altLang="en-US" sz="4200" dirty="0" smtClean="0"/>
              <a:t>賛成！</a:t>
            </a:r>
          </a:p>
          <a:p>
            <a:pPr marL="0" indent="0">
              <a:buNone/>
            </a:pP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中島玲二氏の言葉を引用 </a:t>
            </a:r>
            <a:r>
              <a:rPr lang="en-US" altLang="ja-JP" b="1" dirty="0" smtClean="0"/>
              <a:t>(2)</a:t>
            </a:r>
            <a:endParaRPr kumimoji="1" lang="ja-JP" altLang="en-US" dirty="0"/>
          </a:p>
        </p:txBody>
      </p:sp>
      <p:sp>
        <p:nvSpPr>
          <p:cNvPr id="3" name="コンテンツ プレースホルダ 2"/>
          <p:cNvSpPr>
            <a:spLocks noGrp="1"/>
          </p:cNvSpPr>
          <p:nvPr>
            <p:ph idx="1"/>
          </p:nvPr>
        </p:nvSpPr>
        <p:spPr/>
        <p:txBody>
          <a:bodyPr>
            <a:normAutofit/>
          </a:bodyPr>
          <a:lstStyle/>
          <a:p>
            <a:pPr marL="0" indent="0">
              <a:buNone/>
            </a:pPr>
            <a:r>
              <a:rPr lang="ja-JP" altLang="en-US" sz="2700" dirty="0" smtClean="0"/>
              <a:t>以下</a:t>
            </a:r>
            <a:r>
              <a:rPr lang="en-US" altLang="ja-JP" sz="2700" dirty="0" smtClean="0"/>
              <a:t>λ</a:t>
            </a:r>
            <a:r>
              <a:rPr lang="ja-JP" altLang="en-US" sz="2700" dirty="0" smtClean="0"/>
              <a:t>式なる数学的対象を扱うが、</a:t>
            </a:r>
            <a:r>
              <a:rPr lang="en-US" altLang="ja-JP" sz="2700" dirty="0" smtClean="0"/>
              <a:t>λ</a:t>
            </a:r>
            <a:r>
              <a:rPr lang="ja-JP" altLang="en-US" sz="2700" dirty="0" smtClean="0"/>
              <a:t>式がなぜプログラムの一種と考えられるかは、後で議論することにして、まず</a:t>
            </a:r>
            <a:r>
              <a:rPr lang="en-US" altLang="ja-JP" sz="2700" dirty="0" smtClean="0"/>
              <a:t>λ</a:t>
            </a:r>
            <a:r>
              <a:rPr lang="ja-JP" altLang="en-US" sz="2700" dirty="0" smtClean="0"/>
              <a:t>式とはいかなる生き物であるかを知り、自由に操れるように習熟する。 </a:t>
            </a:r>
            <a:r>
              <a:rPr lang="en-US" altLang="ja-JP" sz="2700" dirty="0" smtClean="0"/>
              <a:t>λ</a:t>
            </a:r>
            <a:r>
              <a:rPr lang="ja-JP" altLang="en-US" sz="2700" dirty="0" smtClean="0"/>
              <a:t>式に慣れ親しんでいると意外な味が出てきて、自然にその存在理由が明らかになったというのは、多くの人々の経験するところである。 </a:t>
            </a:r>
            <a:endParaRPr lang="en-US" altLang="ja-JP" sz="2700" dirty="0" smtClean="0"/>
          </a:p>
          <a:p>
            <a:pPr marL="0" indent="0">
              <a:buNone/>
            </a:pPr>
            <a:endParaRPr lang="ja-JP" altLang="en-US" sz="2200" dirty="0" smtClean="0"/>
          </a:p>
          <a:p>
            <a:pPr marL="0" indent="0" algn="ctr">
              <a:buNone/>
            </a:pPr>
            <a:r>
              <a:rPr lang="ja-JP" altLang="en-US" sz="3600" dirty="0" smtClean="0"/>
              <a:t>反対。つうか、無理。</a:t>
            </a:r>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6</a:t>
            </a:fld>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ブートキャンプで出来ること</a:t>
            </a:r>
            <a:endParaRPr kumimoji="1" lang="ja-JP" altLang="en-US" dirty="0"/>
          </a:p>
        </p:txBody>
      </p:sp>
      <p:sp>
        <p:nvSpPr>
          <p:cNvPr id="3" name="コンテンツ プレースホルダ 2"/>
          <p:cNvSpPr>
            <a:spLocks noGrp="1"/>
          </p:cNvSpPr>
          <p:nvPr>
            <p:ph idx="1"/>
          </p:nvPr>
        </p:nvSpPr>
        <p:spPr/>
        <p:txBody>
          <a:bodyPr/>
          <a:lstStyle/>
          <a:p>
            <a:pPr marL="0" indent="0">
              <a:buNone/>
            </a:pPr>
            <a:r>
              <a:rPr lang="ja-JP" altLang="en-US" dirty="0" smtClean="0"/>
              <a:t>十分な時間を取り、計算のトレーニングをするのが望ましいのは当然ですが、短時間でなにがしかの感覚を得るために、形式的（フォーマル）な計算より、式や計算が指示（</a:t>
            </a:r>
            <a:r>
              <a:rPr lang="en-US" altLang="ja-JP" dirty="0" smtClean="0"/>
              <a:t>denote</a:t>
            </a:r>
            <a:r>
              <a:rPr lang="ja-JP" altLang="en-US" dirty="0" smtClean="0"/>
              <a:t>）する対象をリアルに生々しく捉えるコツをつかみましょう。</a:t>
            </a:r>
            <a:endParaRPr kumimoji="1"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ご注意</a:t>
            </a:r>
            <a:endParaRPr kumimoji="1" lang="ja-JP" altLang="en-US" dirty="0"/>
          </a:p>
        </p:txBody>
      </p:sp>
      <p:sp>
        <p:nvSpPr>
          <p:cNvPr id="3" name="コンテンツ プレースホルダ 2"/>
          <p:cNvSpPr>
            <a:spLocks noGrp="1"/>
          </p:cNvSpPr>
          <p:nvPr>
            <p:ph idx="1"/>
          </p:nvPr>
        </p:nvSpPr>
        <p:spPr/>
        <p:txBody>
          <a:bodyPr/>
          <a:lstStyle/>
          <a:p>
            <a:pPr marL="514350" indent="-514350">
              <a:buFont typeface="+mj-lt"/>
              <a:buAutoNum type="arabicPeriod"/>
            </a:pPr>
            <a:r>
              <a:rPr lang="ja-JP" altLang="en-US" dirty="0" smtClean="0"/>
              <a:t>新興宗教のセミナーではありません </a:t>
            </a:r>
          </a:p>
          <a:p>
            <a:pPr marL="514350" indent="-514350">
              <a:buFont typeface="+mj-lt"/>
              <a:buAutoNum type="arabicPeriod"/>
            </a:pPr>
            <a:r>
              <a:rPr lang="ja-JP" altLang="en-US" dirty="0" smtClean="0"/>
              <a:t>あやしいセールスのセミナーではありません </a:t>
            </a:r>
          </a:p>
          <a:p>
            <a:pPr marL="514350" indent="-514350">
              <a:buFont typeface="+mj-lt"/>
              <a:buAutoNum type="arabicPeriod"/>
            </a:pPr>
            <a:r>
              <a:rPr lang="ja-JP" altLang="en-US" dirty="0" smtClean="0"/>
              <a:t>スピリチャル関係のセミナーではありません </a:t>
            </a:r>
          </a:p>
          <a:p>
            <a:pPr>
              <a:buNone/>
            </a:pPr>
            <a:endParaRPr lang="en-US" altLang="ja-JP" sz="2000" dirty="0" smtClean="0"/>
          </a:p>
          <a:p>
            <a:pPr marL="0" indent="0">
              <a:buNone/>
            </a:pPr>
            <a:r>
              <a:rPr lang="ja-JP" altLang="en-US" dirty="0" smtClean="0"/>
              <a:t>そうではなくて、技術と科学に関するセミナーです。</a:t>
            </a:r>
            <a:endParaRPr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このセミナーでは</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オフライン直接対面でなくては絶対に伝わらないこと </a:t>
            </a:r>
          </a:p>
          <a:p>
            <a:r>
              <a:rPr lang="ja-JP" altLang="en-US" dirty="0" smtClean="0"/>
              <a:t>文章として書くのが絶望的に困難なこと </a:t>
            </a:r>
          </a:p>
          <a:p>
            <a:r>
              <a:rPr lang="ja-JP" altLang="en-US" dirty="0" smtClean="0"/>
              <a:t>檜山が四苦八苦してやっとマスターした（のか？）こと </a:t>
            </a:r>
            <a:endParaRPr lang="en-US" altLang="ja-JP" dirty="0" smtClean="0"/>
          </a:p>
          <a:p>
            <a:pPr>
              <a:buNone/>
            </a:pPr>
            <a:endParaRPr lang="ja-JP" altLang="en-US" sz="2200" dirty="0" smtClean="0"/>
          </a:p>
          <a:p>
            <a:pPr>
              <a:buNone/>
            </a:pPr>
            <a:r>
              <a:rPr lang="ja-JP" altLang="en-US" dirty="0" smtClean="0"/>
              <a:t>を、お伝えします。 </a:t>
            </a:r>
          </a:p>
          <a:p>
            <a:pPr marL="0" indent="0">
              <a:buNone/>
            </a:pPr>
            <a:r>
              <a:rPr lang="ja-JP" altLang="en-US" dirty="0" smtClean="0"/>
              <a:t>そのつもりで資料を作ったら、次からのスライドとか、極度にアヤシイ文面になりました。</a:t>
            </a:r>
            <a:endParaRPr lang="ja-JP" altLang="en-US" dirty="0"/>
          </a:p>
        </p:txBody>
      </p:sp>
      <p:sp>
        <p:nvSpPr>
          <p:cNvPr id="4" name="スライド番号プレースホルダ 3"/>
          <p:cNvSpPr>
            <a:spLocks noGrp="1"/>
          </p:cNvSpPr>
          <p:nvPr>
            <p:ph type="sldNum" sz="quarter" idx="12"/>
          </p:nvPr>
        </p:nvSpPr>
        <p:spPr/>
        <p:txBody>
          <a:bodyPr/>
          <a:lstStyle/>
          <a:p>
            <a:fld id="{F4AC2E78-FB89-4628-9D81-AA3FF0995BA7}"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2497</Words>
  <Application>Microsoft Office PowerPoint</Application>
  <PresentationFormat>画面に合わせる (4:3)</PresentationFormat>
  <Paragraphs>396</Paragraphs>
  <Slides>48</Slides>
  <Notes>48</Notes>
  <HiddenSlides>0</HiddenSlides>
  <MMClips>0</MMClips>
  <ScaleCrop>false</ScaleCrop>
  <HeadingPairs>
    <vt:vector size="4" baseType="variant">
      <vt:variant>
        <vt:lpstr>テーマ</vt:lpstr>
      </vt:variant>
      <vt:variant>
        <vt:i4>1</vt:i4>
      </vt:variant>
      <vt:variant>
        <vt:lpstr>スライド タイトル</vt:lpstr>
      </vt:variant>
      <vt:variant>
        <vt:i4>48</vt:i4>
      </vt:variant>
    </vt:vector>
  </HeadingPairs>
  <TitlesOfParts>
    <vt:vector size="49" baseType="lpstr">
      <vt:lpstr>Office テーマ</vt:lpstr>
      <vt:lpstr>技術者／プログラマのためのラムダ計算、論理、圏</vt:lpstr>
      <vt:lpstr>またの名は</vt:lpstr>
      <vt:lpstr>今日の予定（おおよそ）</vt:lpstr>
      <vt:lpstr>全体（今回とその続き）の目標</vt:lpstr>
      <vt:lpstr>中島玲二氏の言葉を引用 (1)</vt:lpstr>
      <vt:lpstr>中島玲二氏の言葉を引用 (2)</vt:lpstr>
      <vt:lpstr>ブートキャンプで出来ること</vt:lpstr>
      <vt:lpstr>ご注意</vt:lpstr>
      <vt:lpstr>このセミナーでは</vt:lpstr>
      <vt:lpstr>今日 伝えたいこと</vt:lpstr>
      <vt:lpstr>スノーグローブ</vt:lpstr>
      <vt:lpstr>スノーグローブ：モデル化の不思議</vt:lpstr>
      <vt:lpstr>スノーグローブ： 仮想と現実が入り混じった世界</vt:lpstr>
      <vt:lpstr>記号：例えば「+」</vt:lpstr>
      <vt:lpstr>記号：例えば「=」</vt:lpstr>
      <vt:lpstr>理解：能力とテクニック</vt:lpstr>
      <vt:lpstr>今日の目的／目標のまとめ</vt:lpstr>
      <vt:lpstr>バエズの絵で一服</vt:lpstr>
      <vt:lpstr>ラムダ計算とは</vt:lpstr>
      <vt:lpstr>関数とは</vt:lpstr>
      <vt:lpstr>関数を絵に描こう</vt:lpstr>
      <vt:lpstr>ここでいきなり核心に入る</vt:lpstr>
      <vt:lpstr>ここでいきなり核心に入る</vt:lpstr>
      <vt:lpstr>5つの箱と3つの立場</vt:lpstr>
      <vt:lpstr>5つの箱と3つの立場</vt:lpstr>
      <vt:lpstr>計算科学／工学と 論理の立場は似ている</vt:lpstr>
      <vt:lpstr>数学の立場は模倣できる</vt:lpstr>
      <vt:lpstr>数学の立場は模倣できる</vt:lpstr>
      <vt:lpstr>「2引数←→1引数」を整理しよう</vt:lpstr>
      <vt:lpstr>関数コードの実行エンジン</vt:lpstr>
      <vt:lpstr>ｆ^ という書き方を憶えてね</vt:lpstr>
      <vt:lpstr>オマケ：Eの、いろいろな定式化</vt:lpstr>
      <vt:lpstr>オマケ：Eの、いろいろな定式化</vt:lpstr>
      <vt:lpstr>いよいよラムダだ</vt:lpstr>
      <vt:lpstr>大きなラムダ式とその計算</vt:lpstr>
      <vt:lpstr>大きなラムダ式 (1)</vt:lpstr>
      <vt:lpstr>大きなラムダ式 (1)</vt:lpstr>
      <vt:lpstr>大きなラムダ式 (2)</vt:lpstr>
      <vt:lpstr>等号の意味</vt:lpstr>
      <vt:lpstr>大きなラムダ式の計算規則</vt:lpstr>
      <vt:lpstr>小さなラムダ式とその計算</vt:lpstr>
      <vt:lpstr>小さなラムダ式の構文</vt:lpstr>
      <vt:lpstr>略式の小さなラムダ式</vt:lpstr>
      <vt:lpstr>ラムダ抽象＝ラムダオペレータ</vt:lpstr>
      <vt:lpstr>ラムダ抽象の絵</vt:lpstr>
      <vt:lpstr>基本等式</vt:lpstr>
      <vt:lpstr>ラムダ抽象の絵もっと</vt:lpstr>
      <vt:lpstr>スノーグローブとベータ変換</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2009-01-24T12:49:13Z</dcterms:created>
  <dcterms:modified xsi:type="dcterms:W3CDTF">2009-01-26T00:34:04Z</dcterms:modified>
</cp:coreProperties>
</file>