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1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319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20" r:id="rId61"/>
    <p:sldId id="313" r:id="rId62"/>
    <p:sldId id="314" r:id="rId63"/>
    <p:sldId id="315" r:id="rId64"/>
    <p:sldId id="316" r:id="rId65"/>
    <p:sldId id="317" r:id="rId6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3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</a:gradFill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6B78-4403-4652-8DA1-CB48332885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6B78-4403-4652-8DA1-CB48332885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6B78-4403-4652-8DA1-CB48332885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baseline="0"/>
            </a:lvl1pPr>
          </a:lstStyle>
          <a:p>
            <a:fld id="{9C556B78-4403-4652-8DA1-CB48332885E6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6B78-4403-4652-8DA1-CB48332885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</a:gradFill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6B78-4403-4652-8DA1-CB48332885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6B78-4403-4652-8DA1-CB48332885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6B78-4403-4652-8DA1-CB48332885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6B78-4403-4652-8DA1-CB48332885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6B78-4403-4652-8DA1-CB48332885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6B78-4403-4652-8DA1-CB48332885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FEB30-9390-45BA-9D57-79D9A9506995}" type="datetimeFigureOut">
              <a:rPr kumimoji="1" lang="ja-JP" altLang="en-US" smtClean="0"/>
              <a:pPr/>
              <a:t>2009/3/21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56B78-4403-4652-8DA1-CB48332885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技術者／プログラマのため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ラムダ</a:t>
            </a:r>
            <a:r>
              <a:rPr kumimoji="1" lang="ja-JP" altLang="en-US" dirty="0" smtClean="0"/>
              <a:t>計算、論理、圏 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回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kumimoji="1" lang="ja-JP" altLang="en-US" dirty="0" smtClean="0"/>
              <a:t>技術者／プログラマのための</a:t>
            </a:r>
          </a:p>
          <a:p>
            <a:r>
              <a:rPr kumimoji="1" lang="ja-JP" altLang="en-US" dirty="0" smtClean="0"/>
              <a:t>ラムダ計算、論理、圏</a:t>
            </a:r>
          </a:p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檜山 正幸 </a:t>
            </a:r>
            <a:r>
              <a:rPr kumimoji="1" lang="en-US" altLang="ja-JP" dirty="0" smtClean="0"/>
              <a:t>(HIYAMA Masayuki)</a:t>
            </a:r>
          </a:p>
          <a:p>
            <a:r>
              <a:rPr kumimoji="1" lang="en-US" altLang="ja-JP" dirty="0" smtClean="0"/>
              <a:t>2009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19</a:t>
            </a:r>
            <a:r>
              <a:rPr kumimoji="1" lang="ja-JP" altLang="en-US" dirty="0" smtClean="0"/>
              <a:t>日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木曜</a:t>
            </a:r>
            <a:r>
              <a:rPr kumimoji="1" lang="en-US" altLang="ja-JP" dirty="0" smtClean="0"/>
              <a:t>)</a:t>
            </a:r>
          </a:p>
          <a:p>
            <a:r>
              <a:rPr kumimoji="1" lang="en-US" altLang="ja-JP" dirty="0" smtClean="0"/>
              <a:t>18:00</a:t>
            </a:r>
            <a:r>
              <a:rPr kumimoji="1" lang="ja-JP" altLang="en-US" dirty="0" smtClean="0"/>
              <a:t>開始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B5EFAEAE-0554-4531-9110-0561E546C67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ところで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これはターンスタイル記号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523E237E-5F0D-402B-89D8-FA7D152E8ADD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pic>
        <p:nvPicPr>
          <p:cNvPr id="5" name="図 4" descr="entailmen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1428736"/>
            <a:ext cx="3243263" cy="32432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ターンスタイル</a:t>
            </a:r>
            <a:endParaRPr kumimoji="1" lang="ja-JP" altLang="en-US"/>
          </a:p>
        </p:txBody>
      </p:sp>
      <p:pic>
        <p:nvPicPr>
          <p:cNvPr id="6" name="コンテンツ プレースホルダ 5" descr="800px-Turnstile.alewife.ag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D2DFDBFF-1CCA-485F-992F-7024A2228AA5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算術回路が作り出せる数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ja-JP" altLang="en-US" dirty="0" smtClean="0"/>
              <a:t>いま定義した算術回路キットを</a:t>
            </a:r>
            <a:r>
              <a:rPr kumimoji="1" lang="en-US" altLang="ja-JP" dirty="0" smtClean="0"/>
              <a:t>A1</a:t>
            </a:r>
            <a:r>
              <a:rPr kumimoji="1" lang="ja-JP" altLang="en-US" dirty="0" smtClean="0"/>
              <a:t>とする。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en-US" altLang="ja-JP" dirty="0" smtClean="0"/>
              <a:t>A1 </a:t>
            </a:r>
            <a:r>
              <a:rPr kumimoji="1" lang="en-US" altLang="ja-JP" dirty="0" smtClean="0"/>
              <a:t>: 2, 3 |- 11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en-US" altLang="ja-JP" dirty="0" smtClean="0"/>
              <a:t>A1 </a:t>
            </a:r>
            <a:r>
              <a:rPr kumimoji="1" lang="en-US" altLang="ja-JP" dirty="0" smtClean="0"/>
              <a:t>: 2, 3 |- 21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en-US" altLang="ja-JP" dirty="0" smtClean="0"/>
              <a:t>A1 </a:t>
            </a:r>
            <a:r>
              <a:rPr kumimoji="1" lang="en-US" altLang="ja-JP" dirty="0" smtClean="0"/>
              <a:t>: 2 |- 7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en-US" altLang="ja-JP" dirty="0" smtClean="0"/>
              <a:t>A1 </a:t>
            </a:r>
            <a:r>
              <a:rPr kumimoji="1" lang="en-US" altLang="ja-JP" dirty="0" smtClean="0"/>
              <a:t>: |- 20</a:t>
            </a:r>
          </a:p>
          <a:p>
            <a:pPr>
              <a:buNone/>
            </a:pPr>
            <a:r>
              <a:rPr kumimoji="1" lang="ja-JP" altLang="en-US" dirty="0" smtClean="0"/>
              <a:t>次のように読む。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ja-JP" altLang="en-US" dirty="0" smtClean="0"/>
              <a:t>キット</a:t>
            </a:r>
            <a:r>
              <a:rPr kumimoji="1" lang="en-US" altLang="ja-JP" dirty="0" smtClean="0"/>
              <a:t>A1</a:t>
            </a:r>
            <a:r>
              <a:rPr kumimoji="1" lang="ja-JP" altLang="en-US" dirty="0" smtClean="0"/>
              <a:t>の回路により、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を作り出せる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ja-JP" altLang="en-US" dirty="0" smtClean="0"/>
              <a:t>キット</a:t>
            </a:r>
            <a:r>
              <a:rPr kumimoji="1" lang="en-US" altLang="ja-JP" dirty="0" smtClean="0"/>
              <a:t>A1</a:t>
            </a:r>
            <a:r>
              <a:rPr kumimoji="1" lang="ja-JP" altLang="en-US" dirty="0" smtClean="0"/>
              <a:t>の回路により、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21</a:t>
            </a:r>
            <a:r>
              <a:rPr kumimoji="1" lang="ja-JP" altLang="en-US" dirty="0" smtClean="0"/>
              <a:t>を作り出せる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ja-JP" altLang="en-US" dirty="0" smtClean="0"/>
              <a:t>キット</a:t>
            </a:r>
            <a:r>
              <a:rPr kumimoji="1" lang="en-US" altLang="ja-JP" dirty="0" smtClean="0"/>
              <a:t>A1</a:t>
            </a:r>
            <a:r>
              <a:rPr kumimoji="1" lang="ja-JP" altLang="en-US" dirty="0" smtClean="0"/>
              <a:t>の回路により、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を作り出せる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ja-JP" altLang="en-US" dirty="0" smtClean="0"/>
              <a:t>キット</a:t>
            </a:r>
            <a:r>
              <a:rPr kumimoji="1" lang="en-US" altLang="ja-JP" dirty="0" smtClean="0"/>
              <a:t>A1</a:t>
            </a:r>
            <a:r>
              <a:rPr kumimoji="1" lang="ja-JP" altLang="en-US" dirty="0" smtClean="0"/>
              <a:t>の回路により、（入力なしで）</a:t>
            </a:r>
            <a:r>
              <a:rPr kumimoji="1" lang="en-US" altLang="ja-JP" dirty="0" smtClean="0"/>
              <a:t>20</a:t>
            </a:r>
            <a:r>
              <a:rPr kumimoji="1" lang="ja-JP" altLang="en-US" dirty="0" smtClean="0"/>
              <a:t>を</a:t>
            </a:r>
            <a:r>
              <a:rPr kumimoji="1" lang="ja-JP" altLang="en-US" dirty="0" smtClean="0"/>
              <a:t>作り出せる</a:t>
            </a:r>
            <a:endParaRPr kumimoji="1" lang="ja-JP" alt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6F846DFF-309E-4318-8FC7-6C19DE533A75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算術回路が作り出せる数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算術回路キット</a:t>
            </a:r>
            <a:r>
              <a:rPr kumimoji="1" lang="en-US" altLang="ja-JP" dirty="0" smtClean="0"/>
              <a:t>A1</a:t>
            </a:r>
            <a:r>
              <a:rPr kumimoji="1" lang="ja-JP" altLang="en-US" dirty="0" smtClean="0"/>
              <a:t>の話なので、「</a:t>
            </a:r>
            <a:r>
              <a:rPr kumimoji="1" lang="en-US" altLang="ja-JP" dirty="0" smtClean="0"/>
              <a:t>A1 :</a:t>
            </a:r>
            <a:r>
              <a:rPr kumimoji="1" lang="ja-JP" altLang="en-US" dirty="0" smtClean="0"/>
              <a:t>」は省略。</a:t>
            </a:r>
          </a:p>
          <a:p>
            <a:r>
              <a:rPr kumimoji="1" lang="en-US" altLang="ja-JP" dirty="0" smtClean="0"/>
              <a:t>4 |- 14 </a:t>
            </a:r>
            <a:r>
              <a:rPr kumimoji="1" lang="ja-JP" altLang="en-US" dirty="0" smtClean="0"/>
              <a:t>か？</a:t>
            </a:r>
          </a:p>
          <a:p>
            <a:r>
              <a:rPr kumimoji="1" lang="en-US" altLang="ja-JP" dirty="0" smtClean="0"/>
              <a:t>4 |- 14 </a:t>
            </a:r>
            <a:r>
              <a:rPr kumimoji="1" lang="ja-JP" altLang="en-US" dirty="0" smtClean="0"/>
              <a:t>を作り出す</a:t>
            </a:r>
            <a:r>
              <a:rPr kumimoji="1" lang="en-US" altLang="ja-JP" dirty="0" smtClean="0"/>
              <a:t>A1</a:t>
            </a:r>
            <a:r>
              <a:rPr kumimoji="1" lang="ja-JP" altLang="en-US" dirty="0" smtClean="0"/>
              <a:t>の回路は何種類あるか？</a:t>
            </a:r>
          </a:p>
          <a:p>
            <a:r>
              <a:rPr kumimoji="1" lang="en-US" altLang="ja-JP" dirty="0" smtClean="0"/>
              <a:t>1, 4 |- 18 </a:t>
            </a:r>
            <a:r>
              <a:rPr kumimoji="1" lang="ja-JP" altLang="en-US" dirty="0" smtClean="0"/>
              <a:t>か？</a:t>
            </a:r>
          </a:p>
          <a:p>
            <a:r>
              <a:rPr kumimoji="1" lang="en-US" altLang="ja-JP" dirty="0" smtClean="0"/>
              <a:t>1, 4 |- x </a:t>
            </a:r>
            <a:r>
              <a:rPr kumimoji="1" lang="ja-JP" altLang="en-US" dirty="0" smtClean="0"/>
              <a:t>となる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を特徴付けるとどうなる？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81001109-EBAB-440E-8D81-903BAC46602F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算術回路キットの例</a:t>
            </a:r>
            <a:r>
              <a:rPr kumimoji="1" lang="en-US" altLang="ja-JP" smtClean="0"/>
              <a:t>(2)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算術回路キット</a:t>
            </a:r>
            <a:r>
              <a:rPr kumimoji="1" lang="en-US" altLang="ja-JP" dirty="0" smtClean="0"/>
              <a:t>A2</a:t>
            </a:r>
          </a:p>
          <a:p>
            <a:r>
              <a:rPr kumimoji="1" lang="ja-JP" altLang="en-US" dirty="0" smtClean="0"/>
              <a:t>算術素子：足し算</a:t>
            </a:r>
            <a:r>
              <a:rPr kumimoji="1" lang="en-US" altLang="ja-JP" dirty="0" smtClean="0"/>
              <a:t>(+)</a:t>
            </a:r>
          </a:p>
          <a:p>
            <a:r>
              <a:rPr kumimoji="1" lang="ja-JP" altLang="en-US" dirty="0" smtClean="0"/>
              <a:t>ジャンクション：コピー</a:t>
            </a:r>
            <a:r>
              <a:rPr kumimoji="1" lang="en-US" altLang="ja-JP" dirty="0" smtClean="0"/>
              <a:t>Δ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キット</a:t>
            </a:r>
            <a:r>
              <a:rPr kumimoji="1" lang="en-US" altLang="ja-JP" dirty="0" smtClean="0"/>
              <a:t>A2</a:t>
            </a:r>
            <a:r>
              <a:rPr kumimoji="1" lang="ja-JP" altLang="en-US" dirty="0" smtClean="0"/>
              <a:t>において、</a:t>
            </a:r>
            <a:r>
              <a:rPr kumimoji="1" lang="en-US" altLang="ja-JP" dirty="0" smtClean="0"/>
              <a:t>x</a:t>
            </a:r>
            <a:r>
              <a:rPr kumimoji="1" lang="ja-JP" altLang="en-US" dirty="0" err="1" smtClean="0"/>
              <a:t>だけの</a:t>
            </a:r>
            <a:r>
              <a:rPr kumimoji="1" lang="ja-JP" altLang="en-US" dirty="0" smtClean="0"/>
              <a:t>入力、</a:t>
            </a:r>
            <a:r>
              <a:rPr kumimoji="1" lang="en-US" altLang="ja-JP" dirty="0" smtClean="0"/>
              <a:t>x, y 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入力に関してどんな出力が作り出せるか？ 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((x + x) + x) + x, (x + x) + (x + x ) </a:t>
            </a:r>
            <a:r>
              <a:rPr kumimoji="1" lang="ja-JP" altLang="en-US" dirty="0" smtClean="0"/>
              <a:t>の回路を描くとどうなる</a:t>
            </a:r>
            <a:r>
              <a:rPr kumimoji="1" lang="ja-JP" altLang="en-US" dirty="0" smtClean="0"/>
              <a:t>？</a:t>
            </a:r>
            <a:endParaRPr kumimoji="1" lang="ja-JP" alt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B0645E24-D80F-4607-AA02-9BC81AEFC874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算術回路キットの例 </a:t>
            </a:r>
            <a:r>
              <a:rPr kumimoji="1" lang="en-US" altLang="ja-JP" smtClean="0"/>
              <a:t>(3)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算術回路キット</a:t>
            </a:r>
            <a:r>
              <a:rPr kumimoji="1" lang="en-US" altLang="ja-JP" dirty="0" smtClean="0"/>
              <a:t>A3</a:t>
            </a:r>
          </a:p>
          <a:p>
            <a:r>
              <a:rPr kumimoji="1" lang="ja-JP" altLang="en-US" dirty="0" smtClean="0"/>
              <a:t>算術素子： 任意の</a:t>
            </a:r>
            <a:r>
              <a:rPr kumimoji="1" lang="en-US" altLang="ja-JP" dirty="0" smtClean="0"/>
              <a:t>n</a:t>
            </a:r>
            <a:r>
              <a:rPr kumimoji="1" lang="ja-JP" altLang="en-US" dirty="0" smtClean="0"/>
              <a:t>に対して掛け算 </a:t>
            </a:r>
            <a:r>
              <a:rPr kumimoji="1" lang="en-US" altLang="ja-JP" dirty="0" smtClean="0"/>
              <a:t>(*n)</a:t>
            </a:r>
          </a:p>
          <a:p>
            <a:r>
              <a:rPr kumimoji="1" lang="ja-JP" altLang="en-US" dirty="0" smtClean="0"/>
              <a:t>算術素子： 足し算 </a:t>
            </a:r>
            <a:r>
              <a:rPr kumimoji="1" lang="en-US" altLang="ja-JP" dirty="0" smtClean="0"/>
              <a:t>(+)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だけ</a:t>
            </a:r>
            <a:r>
              <a:rPr kumimoji="1" lang="ja-JP" altLang="en-US" dirty="0" smtClean="0"/>
              <a:t>、 </a:t>
            </a:r>
            <a:r>
              <a:rPr kumimoji="1" lang="en-US" altLang="ja-JP" dirty="0" smtClean="0"/>
              <a:t>x</a:t>
            </a:r>
            <a:r>
              <a:rPr kumimoji="1" lang="en-US" altLang="ja-JP" dirty="0" smtClean="0"/>
              <a:t>, </a:t>
            </a:r>
            <a:r>
              <a:rPr kumimoji="1" lang="en-US" altLang="ja-JP" dirty="0" smtClean="0"/>
              <a:t>y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x</a:t>
            </a:r>
            <a:r>
              <a:rPr kumimoji="1" lang="en-US" altLang="ja-JP" dirty="0" smtClean="0"/>
              <a:t>, y, z</a:t>
            </a:r>
            <a:r>
              <a:rPr kumimoji="1" lang="ja-JP" altLang="en-US" dirty="0" smtClean="0"/>
              <a:t>に関してどんな出力が作り出せるか？ 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なんらかの標準形（正規形）は定義できるか？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コピー</a:t>
            </a:r>
            <a:r>
              <a:rPr kumimoji="1" lang="en-US" altLang="ja-JP" dirty="0" smtClean="0"/>
              <a:t>Δ</a:t>
            </a:r>
            <a:r>
              <a:rPr kumimoji="1" lang="ja-JP" altLang="en-US" dirty="0" smtClean="0"/>
              <a:t>や入れ替え</a:t>
            </a:r>
            <a:r>
              <a:rPr kumimoji="1" lang="en-US" altLang="ja-JP" dirty="0" smtClean="0"/>
              <a:t>σ</a:t>
            </a:r>
            <a:r>
              <a:rPr kumimoji="1" lang="ja-JP" altLang="en-US" dirty="0" smtClean="0"/>
              <a:t>を入れるとどうなるか？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F57C5F00-C4D8-4E06-B1BC-2D6374784AF8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算術計算図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kumimoji="1" lang="en-US" altLang="ja-JP" dirty="0" smtClean="0"/>
              <a:t>f</a:t>
            </a:r>
            <a:r>
              <a:rPr kumimoji="1" lang="ja-JP" altLang="en-US" dirty="0" smtClean="0"/>
              <a:t>が </a:t>
            </a:r>
            <a:r>
              <a:rPr kumimoji="1" lang="en-US" altLang="ja-JP" dirty="0" smtClean="0"/>
              <a:t>2-in 1-out </a:t>
            </a:r>
            <a:r>
              <a:rPr kumimoji="1" lang="ja-JP" altLang="en-US" dirty="0" smtClean="0"/>
              <a:t>の基本演算のとき：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x      y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-----------[f]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f(x, y)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g</a:t>
            </a:r>
            <a:r>
              <a:rPr kumimoji="1" lang="ja-JP" altLang="en-US" dirty="0" smtClean="0"/>
              <a:t>が </a:t>
            </a:r>
            <a:r>
              <a:rPr kumimoji="1" lang="en-US" altLang="ja-JP" dirty="0" smtClean="0"/>
              <a:t>1-in 1-out </a:t>
            </a:r>
            <a:r>
              <a:rPr kumimoji="1" lang="ja-JP" altLang="en-US" dirty="0" smtClean="0"/>
              <a:t>の基本演算のとき：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x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------[g]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g(x)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が定数のとき：</a:t>
            </a:r>
          </a:p>
          <a:p>
            <a:pPr>
              <a:buNone/>
            </a:pP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---[Const]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a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E8A758F0-9C25-461F-B087-F75D7A2593B9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算術計算図におけるジャンクション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ja-JP" altLang="en-US" dirty="0" smtClean="0"/>
              <a:t>コピー（重複）：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 x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--------[Dup]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x   </a:t>
            </a:r>
            <a:r>
              <a:rPr kumimoji="1"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x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入れ替え：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x   y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-------[</a:t>
            </a:r>
            <a:r>
              <a:rPr kumimoji="1"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Exch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]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y   x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35A61ACC-3A71-443C-95A7-093965663666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算術回路図と算術計算図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smtClean="0"/>
              <a:t>同じだよね。</a:t>
            </a:r>
          </a:p>
          <a:p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D1AA3D89-D18E-4CDD-891D-511394F8C0C8}" type="slidenum">
              <a:rPr kumimoji="1" lang="ja-JP" altLang="en-US" smtClean="0"/>
              <a:pPr/>
              <a:t>18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計算のマクロ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例：</a:t>
            </a:r>
            <a:r>
              <a:rPr kumimoji="1" lang="en-US" altLang="ja-JP" dirty="0" smtClean="0"/>
              <a:t>SQSUM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   x              y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------[Dup]   -------[Dup]</a:t>
            </a:r>
            <a:endParaRPr kumimoji="1" lang="en-US" altLang="ja-JP" sz="3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 x   </a:t>
            </a:r>
            <a:r>
              <a:rPr kumimoji="1" lang="en-US" altLang="ja-JP" sz="3800" dirty="0" err="1" smtClean="0">
                <a:latin typeface="ＭＳ ゴシック" pitchFamily="49" charset="-128"/>
                <a:ea typeface="ＭＳ ゴシック" pitchFamily="49" charset="-128"/>
              </a:rPr>
              <a:t>x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          y   </a:t>
            </a:r>
            <a:r>
              <a:rPr kumimoji="1" lang="en-US" altLang="ja-JP" sz="3800" dirty="0" err="1" smtClean="0">
                <a:latin typeface="ＭＳ ゴシック" pitchFamily="49" charset="-128"/>
                <a:ea typeface="ＭＳ ゴシック" pitchFamily="49" charset="-128"/>
              </a:rPr>
              <a:t>y</a:t>
            </a:r>
            <a:endParaRPr kumimoji="1" lang="en-US" altLang="ja-JP" sz="3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------[*]      ------[*]</a:t>
            </a:r>
            <a:endParaRPr kumimoji="1" lang="en-US" altLang="ja-JP" sz="3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  x*x            y*y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---------------------[+]</a:t>
            </a:r>
            <a:endParaRPr kumimoji="1" lang="en-US" altLang="ja-JP" sz="3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     x*x + y*y</a:t>
            </a:r>
          </a:p>
          <a:p>
            <a:pPr>
              <a:buNone/>
            </a:pPr>
            <a:endParaRPr kumimoji="1" lang="en-US" altLang="ja-JP" sz="3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endParaRPr kumimoji="1" lang="en-US" altLang="ja-JP" sz="3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4    3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--------[</a:t>
            </a:r>
            <a:r>
              <a:rPr lang="en-US" sz="3800" dirty="0" smtClean="0">
                <a:latin typeface="ＭＳ ゴシック" pitchFamily="49" charset="-128"/>
                <a:ea typeface="ＭＳ ゴシック" pitchFamily="49" charset="-128"/>
              </a:rPr>
              <a:t>SQSUM]</a:t>
            </a:r>
            <a:endParaRPr kumimoji="1" lang="en-US" altLang="ja-JP" sz="3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25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マクロライブラリがあれば便利。</a:t>
            </a:r>
          </a:p>
          <a:p>
            <a:pPr>
              <a:buNone/>
            </a:pPr>
            <a:r>
              <a:rPr kumimoji="1" lang="ja-JP" altLang="en-US" dirty="0" smtClean="0"/>
              <a:t>だが、マクロを使っても計算能力は変わらない。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28652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9F388A3F-D6A4-4951-9560-7A4E12ACB0AC}" type="slidenum">
              <a:rPr kumimoji="1" lang="ja-JP" altLang="en-US" smtClean="0"/>
              <a:pPr/>
              <a:t>19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今日の予定（おおよそ）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まえ</a:t>
            </a:r>
            <a:r>
              <a:rPr kumimoji="1" lang="ja-JP" altLang="en-US" dirty="0" smtClean="0"/>
              <a:t>おき／まえせつ </a:t>
            </a:r>
            <a:r>
              <a:rPr kumimoji="1" lang="en-US" altLang="ja-JP" dirty="0" smtClean="0"/>
              <a:t>-- 10</a:t>
            </a:r>
            <a:r>
              <a:rPr kumimoji="1" lang="ja-JP" altLang="en-US" dirty="0" smtClean="0"/>
              <a:t>分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算術</a:t>
            </a:r>
            <a:r>
              <a:rPr kumimoji="1" lang="ja-JP" altLang="en-US" dirty="0" smtClean="0"/>
              <a:t>回路と計算図 </a:t>
            </a:r>
            <a:r>
              <a:rPr kumimoji="1" lang="en-US" altLang="ja-JP" dirty="0" smtClean="0"/>
              <a:t>-- 30</a:t>
            </a:r>
            <a:r>
              <a:rPr kumimoji="1" lang="ja-JP" altLang="en-US" dirty="0" smtClean="0"/>
              <a:t>分 </a:t>
            </a:r>
            <a:r>
              <a:rPr kumimoji="1" lang="en-US" altLang="ja-JP" dirty="0" smtClean="0"/>
              <a:t>(40</a:t>
            </a:r>
            <a:r>
              <a:rPr kumimoji="1" lang="ja-JP" altLang="en-US" dirty="0" smtClean="0"/>
              <a:t>分</a:t>
            </a:r>
            <a:r>
              <a:rPr kumimoji="1" lang="en-US" altLang="ja-JP" dirty="0" smtClean="0"/>
              <a:t>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推論</a:t>
            </a:r>
            <a:r>
              <a:rPr kumimoji="1" lang="ja-JP" altLang="en-US" dirty="0" smtClean="0"/>
              <a:t>と証明に慣れる </a:t>
            </a:r>
            <a:r>
              <a:rPr kumimoji="1" lang="en-US" altLang="ja-JP" dirty="0" smtClean="0"/>
              <a:t>-- 50</a:t>
            </a:r>
            <a:r>
              <a:rPr kumimoji="1" lang="ja-JP" altLang="en-US" dirty="0" smtClean="0"/>
              <a:t>分 </a:t>
            </a:r>
            <a:r>
              <a:rPr kumimoji="1" lang="en-US" altLang="ja-JP" dirty="0" smtClean="0"/>
              <a:t>(90</a:t>
            </a:r>
            <a:r>
              <a:rPr kumimoji="1" lang="ja-JP" altLang="en-US" dirty="0" smtClean="0"/>
              <a:t>分</a:t>
            </a:r>
            <a:r>
              <a:rPr kumimoji="1" lang="en-US" altLang="ja-JP" dirty="0" smtClean="0"/>
              <a:t>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休憩 </a:t>
            </a:r>
            <a:r>
              <a:rPr kumimoji="1" lang="en-US" altLang="ja-JP" dirty="0" smtClean="0"/>
              <a:t>-- 30</a:t>
            </a:r>
            <a:r>
              <a:rPr kumimoji="1" lang="ja-JP" altLang="en-US" dirty="0" smtClean="0"/>
              <a:t>分 </a:t>
            </a:r>
            <a:r>
              <a:rPr kumimoji="1" lang="en-US" altLang="ja-JP" dirty="0" smtClean="0"/>
              <a:t>(120</a:t>
            </a:r>
            <a:r>
              <a:rPr kumimoji="1" lang="ja-JP" altLang="en-US" dirty="0" smtClean="0"/>
              <a:t>分</a:t>
            </a:r>
            <a:r>
              <a:rPr kumimoji="1" lang="en-US" altLang="ja-JP" dirty="0" smtClean="0"/>
              <a:t>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zh-TW" altLang="en-US" dirty="0" smtClean="0">
                <a:latin typeface="ＭＳ Ｐゴシック" pitchFamily="50" charset="-128"/>
                <a:ea typeface="ＭＳ Ｐゴシック" pitchFamily="50" charset="-128"/>
              </a:rPr>
              <a:t>命題</a:t>
            </a:r>
            <a:r>
              <a:rPr kumimoji="1" lang="zh-TW" altLang="en-US" dirty="0" smtClean="0">
                <a:latin typeface="ＭＳ Ｐゴシック" pitchFamily="50" charset="-128"/>
                <a:ea typeface="ＭＳ Ｐゴシック" pitchFamily="50" charset="-128"/>
              </a:rPr>
              <a:t>論理 </a:t>
            </a:r>
            <a:r>
              <a:rPr kumimoji="1" lang="en-US" altLang="zh-TW" dirty="0" smtClean="0">
                <a:ea typeface="ＭＳ Ｐゴシック" pitchFamily="50" charset="-128"/>
              </a:rPr>
              <a:t>--</a:t>
            </a:r>
            <a:r>
              <a:rPr kumimoji="1" lang="en-US" altLang="zh-TW" dirty="0" smtClean="0">
                <a:latin typeface="ＭＳ Ｐゴシック" pitchFamily="50" charset="-128"/>
                <a:ea typeface="ＭＳ Ｐゴシック" pitchFamily="50" charset="-128"/>
              </a:rPr>
              <a:t> 30</a:t>
            </a:r>
            <a:r>
              <a:rPr kumimoji="1" lang="zh-TW" altLang="en-US" dirty="0" smtClean="0">
                <a:latin typeface="ＭＳ Ｐゴシック" pitchFamily="50" charset="-128"/>
                <a:ea typeface="ＭＳ Ｐゴシック" pitchFamily="50" charset="-128"/>
              </a:rPr>
              <a:t>分 </a:t>
            </a:r>
            <a:r>
              <a:rPr kumimoji="1" lang="en-US" altLang="zh-TW" dirty="0" smtClean="0">
                <a:latin typeface="ＭＳ Ｐゴシック" pitchFamily="50" charset="-128"/>
                <a:ea typeface="ＭＳ Ｐゴシック" pitchFamily="50" charset="-128"/>
              </a:rPr>
              <a:t>(150</a:t>
            </a:r>
            <a:r>
              <a:rPr kumimoji="1" lang="zh-TW" altLang="en-US" dirty="0" smtClean="0">
                <a:latin typeface="ＭＳ Ｐゴシック" pitchFamily="50" charset="-128"/>
                <a:ea typeface="ＭＳ Ｐゴシック" pitchFamily="50" charset="-128"/>
              </a:rPr>
              <a:t>分</a:t>
            </a:r>
            <a:r>
              <a:rPr kumimoji="1" lang="en-US" altLang="zh-TW" dirty="0" smtClean="0"/>
              <a:t>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カリー</a:t>
            </a:r>
            <a:r>
              <a:rPr kumimoji="1" lang="ja-JP" altLang="en-US" dirty="0" smtClean="0"/>
              <a:t>／ハワード対応</a:t>
            </a:r>
            <a:r>
              <a:rPr kumimoji="1" lang="en-US" altLang="ja-JP" dirty="0" smtClean="0"/>
              <a:t>-- 30</a:t>
            </a:r>
            <a:r>
              <a:rPr kumimoji="1" lang="ja-JP" altLang="en-US" dirty="0" smtClean="0"/>
              <a:t>分 </a:t>
            </a:r>
            <a:r>
              <a:rPr kumimoji="1" lang="en-US" altLang="ja-JP" dirty="0" smtClean="0"/>
              <a:t>(180</a:t>
            </a:r>
            <a:r>
              <a:rPr kumimoji="1" lang="ja-JP" altLang="en-US" dirty="0" smtClean="0"/>
              <a:t>分</a:t>
            </a:r>
            <a:r>
              <a:rPr kumimoji="1" lang="en-US" altLang="ja-JP" dirty="0" smtClean="0"/>
              <a:t>)</a:t>
            </a:r>
          </a:p>
          <a:p>
            <a:pPr>
              <a:buNone/>
            </a:pPr>
            <a:r>
              <a:rPr kumimoji="1" lang="ja-JP" altLang="en-US" dirty="0" smtClean="0"/>
              <a:t>状況により、この予定は（ときに大幅に）変更されるかも知れません。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CD5B50D0-E2DF-4396-B313-D84C98B04EB5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計算済み定数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算術回路キット</a:t>
            </a:r>
            <a:r>
              <a:rPr kumimoji="1" lang="en-US" altLang="ja-JP" dirty="0" smtClean="0"/>
              <a:t>A1</a:t>
            </a:r>
            <a:r>
              <a:rPr kumimoji="1" lang="ja-JP" altLang="en-US" dirty="0" smtClean="0"/>
              <a:t>のとき、</a:t>
            </a:r>
            <a:r>
              <a:rPr kumimoji="1" lang="en-US" altLang="ja-JP" dirty="0" smtClean="0"/>
              <a:t>5, 10, 15</a:t>
            </a:r>
            <a:r>
              <a:rPr kumimoji="1" lang="ja-JP" altLang="en-US" dirty="0" smtClean="0"/>
              <a:t>などの定数は計算可能である。</a:t>
            </a:r>
          </a:p>
          <a:p>
            <a:pPr>
              <a:buNone/>
            </a:pPr>
            <a:r>
              <a:rPr kumimoji="1" lang="ja-JP" altLang="en-US" dirty="0" smtClean="0"/>
              <a:t>その計算を毎回行う代わりに、計算済み定数をストックしておく。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 ---[Const] ---[Const]</a:t>
            </a:r>
          </a:p>
          <a:p>
            <a:pPr>
              <a:buNone/>
            </a:pP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  5          5</a:t>
            </a:r>
          </a:p>
          <a:p>
            <a:pPr>
              <a:buNone/>
            </a:pP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 --------------[+]  ---[Const]</a:t>
            </a:r>
          </a:p>
          <a:p>
            <a:pPr>
              <a:buNone/>
            </a:pP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      10             5</a:t>
            </a:r>
          </a:p>
          <a:p>
            <a:pPr>
              <a:buNone/>
            </a:pP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      -----------------[+]</a:t>
            </a:r>
          </a:p>
          <a:p>
            <a:pPr>
              <a:buNone/>
            </a:pP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              </a:t>
            </a:r>
            <a:r>
              <a:rPr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15</a:t>
            </a:r>
          </a:p>
          <a:p>
            <a:pPr>
              <a:buNone/>
            </a:pPr>
            <a:endParaRPr kumimoji="1" lang="en-US" altLang="ja-JP" sz="3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endParaRPr kumimoji="1" lang="en-US" altLang="ja-JP" sz="3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----[Const]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15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計算済み定数ライブラリ（データベース）があれば便利。</a:t>
            </a:r>
          </a:p>
          <a:p>
            <a:pPr>
              <a:buNone/>
            </a:pPr>
            <a:r>
              <a:rPr kumimoji="1" lang="ja-JP" altLang="en-US" dirty="0" smtClean="0"/>
              <a:t>だが、計算済み定数を使っても計算能力は変わらない。</a:t>
            </a:r>
          </a:p>
          <a:p>
            <a:pPr>
              <a:buNone/>
            </a:pPr>
            <a:r>
              <a:rPr kumimoji="1" lang="ja-JP" altLang="en-US" dirty="0" smtClean="0"/>
              <a:t>◎ここらで「質問ありませんか？」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A3F629EA-7810-407F-BBC2-7425C5E240AD}" type="slidenum">
              <a:rPr kumimoji="1" lang="ja-JP" altLang="en-US" smtClean="0"/>
              <a:pPr/>
              <a:t>20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もう一度 論理 </a:t>
            </a:r>
            <a:r>
              <a:rPr kumimoji="1" lang="en-US" altLang="ja-JP" smtClean="0"/>
              <a:t>vs </a:t>
            </a:r>
            <a:r>
              <a:rPr kumimoji="1" lang="ja-JP" altLang="en-US" smtClean="0"/>
              <a:t>算術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D74142DB-147D-45D3-91DD-044BA9BE431D}" type="slidenum">
              <a:rPr kumimoji="1" lang="ja-JP" altLang="en-US" smtClean="0"/>
              <a:pPr/>
              <a:t>21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928662" y="1571612"/>
          <a:ext cx="7358114" cy="474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9057"/>
                <a:gridCol w="3679057"/>
              </a:tblGrid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論理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算術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演繹系</a:t>
                      </a:r>
                      <a:endParaRPr kumimoji="1" lang="ja-JP" altLang="en-US" sz="2400" baseline="0" dirty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算術回路キット </a:t>
                      </a:r>
                      <a:endParaRPr kumimoji="1" lang="ja-JP" altLang="en-US" sz="2400" baseline="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zh-TW" altLang="en-US" sz="24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推論（規則） </a:t>
                      </a:r>
                      <a:endParaRPr kumimoji="1" lang="ja-JP" altLang="en-US" sz="24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24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基本演算 </a:t>
                      </a:r>
                      <a:endParaRPr kumimoji="1" lang="ja-JP" altLang="en-US" sz="24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zh-TW" altLang="en-US" sz="24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証明図</a:t>
                      </a:r>
                      <a:endParaRPr kumimoji="1" lang="ja-JP" altLang="en-US" sz="24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24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計算図</a:t>
                      </a:r>
                      <a:endParaRPr kumimoji="1" lang="ja-JP" altLang="en-US" sz="24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演繹系の証明図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算術回路キットの計算図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演繹系で証明可能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算術回路キットで計算（算出）可能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証明のマクロ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計算のマクロ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公理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最初から使える定数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定理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計算済み定数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もう一度 論理 </a:t>
            </a:r>
            <a:r>
              <a:rPr kumimoji="1" lang="en-US" altLang="ja-JP" smtClean="0"/>
              <a:t>vs </a:t>
            </a:r>
            <a:r>
              <a:rPr kumimoji="1" lang="ja-JP" altLang="en-US" smtClean="0"/>
              <a:t>算術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演繹系はいろいろある、有名どころ</a:t>
            </a:r>
            <a:r>
              <a:rPr kumimoji="1" lang="ja-JP" altLang="en-US" dirty="0" err="1" smtClean="0"/>
              <a:t>には</a:t>
            </a:r>
            <a:r>
              <a:rPr kumimoji="1" lang="ja-JP" altLang="en-US" dirty="0" smtClean="0"/>
              <a:t>固有名詞も付いている。</a:t>
            </a:r>
          </a:p>
          <a:p>
            <a:r>
              <a:rPr kumimoji="1" lang="ja-JP" altLang="en-US" dirty="0" smtClean="0"/>
              <a:t>証明のマクロ＝</a:t>
            </a:r>
            <a:r>
              <a:rPr kumimoji="1" lang="en-US" altLang="ja-JP" dirty="0" smtClean="0"/>
              <a:t>derived rule, induced rule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D74142DB-147D-45D3-91DD-044BA9BE431D}" type="slidenum">
              <a:rPr kumimoji="1" lang="ja-JP" altLang="en-US" smtClean="0"/>
              <a:pPr/>
              <a:t>22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証明図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論理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学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では、伝統的に証明図と呼ばれる書き方が使われてきた。</a:t>
            </a:r>
          </a:p>
          <a:p>
            <a:pPr>
              <a:buNone/>
            </a:pPr>
            <a:r>
              <a:rPr kumimoji="1" lang="ja-JP" altLang="en-US" dirty="0" smtClean="0"/>
              <a:t>論理の用語法では、証明の最小ステップを推論と呼ぶ。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sz="4000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4000" dirty="0">
                <a:latin typeface="ＭＳ ゴシック" pitchFamily="49" charset="-128"/>
                <a:ea typeface="ＭＳ ゴシック" pitchFamily="49" charset="-128"/>
              </a:rPr>
              <a:t>仮定</a:t>
            </a:r>
            <a:r>
              <a:rPr lang="en-US" altLang="ja-JP" sz="4000" dirty="0">
                <a:latin typeface="ＭＳ ゴシック" pitchFamily="49" charset="-128"/>
                <a:ea typeface="ＭＳ ゴシック" pitchFamily="49" charset="-128"/>
              </a:rPr>
              <a:t>1   </a:t>
            </a:r>
            <a:r>
              <a:rPr lang="ja-JP" altLang="en-US" sz="4000" dirty="0">
                <a:latin typeface="ＭＳ ゴシック" pitchFamily="49" charset="-128"/>
                <a:ea typeface="ＭＳ ゴシック" pitchFamily="49" charset="-128"/>
              </a:rPr>
              <a:t>仮定</a:t>
            </a:r>
            <a:r>
              <a:rPr lang="en-US" altLang="ja-JP" sz="4000" dirty="0">
                <a:latin typeface="ＭＳ ゴシック" pitchFamily="49" charset="-128"/>
                <a:ea typeface="ＭＳ ゴシック" pitchFamily="49" charset="-128"/>
              </a:rPr>
              <a:t>2   </a:t>
            </a:r>
          </a:p>
          <a:p>
            <a:pPr>
              <a:buNone/>
            </a:pPr>
            <a:r>
              <a:rPr lang="en-US" altLang="ja-JP" sz="4000" dirty="0">
                <a:latin typeface="ＭＳ ゴシック" pitchFamily="49" charset="-128"/>
                <a:ea typeface="ＭＳ ゴシック" pitchFamily="49" charset="-128"/>
              </a:rPr>
              <a:t>  ---------------[2</a:t>
            </a:r>
            <a:r>
              <a:rPr lang="ja-JP" altLang="en-US" sz="4000" dirty="0" err="1">
                <a:latin typeface="ＭＳ ゴシック" pitchFamily="49" charset="-128"/>
                <a:ea typeface="ＭＳ ゴシック" pitchFamily="49" charset="-128"/>
              </a:rPr>
              <a:t>つの</a:t>
            </a:r>
            <a:r>
              <a:rPr lang="ja-JP" altLang="en-US" sz="4000" dirty="0">
                <a:latin typeface="ＭＳ ゴシック" pitchFamily="49" charset="-128"/>
                <a:ea typeface="ＭＳ ゴシック" pitchFamily="49" charset="-128"/>
              </a:rPr>
              <a:t>仮定からの推論</a:t>
            </a:r>
            <a:r>
              <a:rPr lang="en-US" altLang="ja-JP" sz="4000" dirty="0">
                <a:latin typeface="ＭＳ ゴシック" pitchFamily="49" charset="-128"/>
                <a:ea typeface="ＭＳ ゴシック" pitchFamily="49" charset="-128"/>
              </a:rPr>
              <a:t>]</a:t>
            </a:r>
          </a:p>
          <a:p>
            <a:pPr>
              <a:buNone/>
            </a:pPr>
            <a:r>
              <a:rPr lang="en-US" altLang="ja-JP" sz="4000" dirty="0">
                <a:latin typeface="ＭＳ ゴシック" pitchFamily="49" charset="-128"/>
                <a:ea typeface="ＭＳ ゴシック" pitchFamily="49" charset="-128"/>
              </a:rPr>
              <a:t>       </a:t>
            </a:r>
            <a:r>
              <a:rPr lang="ja-JP" altLang="en-US" sz="4000" dirty="0">
                <a:latin typeface="ＭＳ ゴシック" pitchFamily="49" charset="-128"/>
                <a:ea typeface="ＭＳ ゴシック" pitchFamily="49" charset="-128"/>
              </a:rPr>
              <a:t>結論</a:t>
            </a:r>
          </a:p>
          <a:p>
            <a:pPr>
              <a:buNone/>
            </a:pPr>
            <a:endParaRPr lang="ja-JP" altLang="en-US" dirty="0"/>
          </a:p>
          <a:p>
            <a:pPr>
              <a:buNone/>
            </a:pPr>
            <a:r>
              <a:rPr lang="ja-JP" altLang="en-US" dirty="0"/>
              <a:t>または</a:t>
            </a:r>
          </a:p>
          <a:p>
            <a:pPr>
              <a:buNone/>
            </a:pPr>
            <a:endParaRPr lang="ja-JP" altLang="en-US" dirty="0"/>
          </a:p>
          <a:p>
            <a:pPr>
              <a:buNone/>
            </a:pPr>
            <a:r>
              <a:rPr lang="ja-JP" altLang="en-US" sz="4000" dirty="0">
                <a:latin typeface="ＭＳ ゴシック" pitchFamily="49" charset="-128"/>
                <a:ea typeface="ＭＳ ゴシック" pitchFamily="49" charset="-128"/>
              </a:rPr>
              <a:t>     仮定   </a:t>
            </a:r>
          </a:p>
          <a:p>
            <a:pPr>
              <a:buNone/>
            </a:pPr>
            <a:r>
              <a:rPr lang="ja-JP" altLang="en-US" sz="4000" dirty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sz="4000" dirty="0">
                <a:latin typeface="ＭＳ ゴシック" pitchFamily="49" charset="-128"/>
                <a:ea typeface="ＭＳ ゴシック" pitchFamily="49" charset="-128"/>
              </a:rPr>
              <a:t>----------[1</a:t>
            </a:r>
            <a:r>
              <a:rPr lang="ja-JP" altLang="en-US" sz="4000" dirty="0" err="1">
                <a:latin typeface="ＭＳ ゴシック" pitchFamily="49" charset="-128"/>
                <a:ea typeface="ＭＳ ゴシック" pitchFamily="49" charset="-128"/>
              </a:rPr>
              <a:t>つの</a:t>
            </a:r>
            <a:r>
              <a:rPr lang="ja-JP" altLang="en-US" sz="4000" dirty="0">
                <a:latin typeface="ＭＳ ゴシック" pitchFamily="49" charset="-128"/>
                <a:ea typeface="ＭＳ ゴシック" pitchFamily="49" charset="-128"/>
              </a:rPr>
              <a:t>仮定からの推論</a:t>
            </a:r>
            <a:r>
              <a:rPr lang="en-US" altLang="ja-JP" sz="4000" dirty="0">
                <a:latin typeface="ＭＳ ゴシック" pitchFamily="49" charset="-128"/>
                <a:ea typeface="ＭＳ ゴシック" pitchFamily="49" charset="-128"/>
              </a:rPr>
              <a:t>]</a:t>
            </a:r>
          </a:p>
          <a:p>
            <a:pPr>
              <a:buNone/>
            </a:pPr>
            <a:r>
              <a:rPr lang="en-US" altLang="ja-JP" sz="4000" dirty="0">
                <a:latin typeface="ＭＳ ゴシック" pitchFamily="49" charset="-128"/>
                <a:ea typeface="ＭＳ ゴシック" pitchFamily="49" charset="-128"/>
              </a:rPr>
              <a:t>     </a:t>
            </a:r>
            <a:r>
              <a:rPr lang="ja-JP" altLang="en-US" sz="4000" dirty="0" smtClean="0">
                <a:latin typeface="ＭＳ ゴシック" pitchFamily="49" charset="-128"/>
                <a:ea typeface="ＭＳ ゴシック" pitchFamily="49" charset="-128"/>
              </a:rPr>
              <a:t>結論</a:t>
            </a:r>
            <a:endParaRPr lang="en-US" altLang="ja-JP" sz="40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最初から（推論なしで）正しいと認める論理式（命題の表現）を公理と呼ぶ。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ja-JP" altLang="en-US" sz="4000" dirty="0">
                <a:latin typeface="ＭＳ ゴシック" pitchFamily="49" charset="-128"/>
                <a:ea typeface="ＭＳ ゴシック" pitchFamily="49" charset="-128"/>
              </a:rPr>
              <a:t> （なにもない）</a:t>
            </a:r>
          </a:p>
          <a:p>
            <a:pPr>
              <a:buNone/>
            </a:pPr>
            <a:r>
              <a:rPr lang="ja-JP" altLang="en-US" sz="4000" dirty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sz="4000" dirty="0">
                <a:latin typeface="ＭＳ ゴシック" pitchFamily="49" charset="-128"/>
                <a:ea typeface="ＭＳ ゴシック" pitchFamily="49" charset="-128"/>
              </a:rPr>
              <a:t>---------------[</a:t>
            </a:r>
            <a:r>
              <a:rPr lang="ja-JP" altLang="en-US" sz="4000" dirty="0">
                <a:latin typeface="ＭＳ ゴシック" pitchFamily="49" charset="-128"/>
                <a:ea typeface="ＭＳ ゴシック" pitchFamily="49" charset="-128"/>
              </a:rPr>
              <a:t>公理の使用</a:t>
            </a:r>
            <a:r>
              <a:rPr lang="en-US" altLang="ja-JP" sz="4000" dirty="0">
                <a:latin typeface="ＭＳ ゴシック" pitchFamily="49" charset="-128"/>
                <a:ea typeface="ＭＳ ゴシック" pitchFamily="49" charset="-128"/>
              </a:rPr>
              <a:t>]</a:t>
            </a:r>
          </a:p>
          <a:p>
            <a:pPr>
              <a:buNone/>
            </a:pPr>
            <a:r>
              <a:rPr lang="en-US" altLang="ja-JP" sz="4000" dirty="0">
                <a:latin typeface="ＭＳ ゴシック" pitchFamily="49" charset="-128"/>
                <a:ea typeface="ＭＳ ゴシック" pitchFamily="49" charset="-128"/>
              </a:rPr>
              <a:t>      </a:t>
            </a:r>
            <a:r>
              <a:rPr lang="ja-JP" altLang="en-US" sz="4000" dirty="0" smtClean="0">
                <a:latin typeface="ＭＳ ゴシック" pitchFamily="49" charset="-128"/>
                <a:ea typeface="ＭＳ ゴシック" pitchFamily="49" charset="-128"/>
              </a:rPr>
              <a:t>公理</a:t>
            </a:r>
            <a:endParaRPr lang="en-US" altLang="ja-JP" sz="40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※ </a:t>
            </a:r>
            <a:r>
              <a:rPr kumimoji="1" lang="ja-JP" altLang="en-US" dirty="0" smtClean="0"/>
              <a:t>横線をまったく書かないこともあるが、それでは仮定と区別がしにくい。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926630CC-F985-41AD-8827-34BAF440F8E0}" type="slidenum">
              <a:rPr kumimoji="1" lang="ja-JP" altLang="en-US" smtClean="0"/>
              <a:pPr/>
              <a:t>23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よくある例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   ソクラテスは人間である   人間は死ぬ</a:t>
            </a:r>
          </a:p>
          <a:p>
            <a:pPr>
              <a:buNone/>
            </a:pPr>
            <a:r>
              <a:rPr kumimoji="1"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lang="en-US" altLang="ja-JP" sz="2400" dirty="0">
                <a:latin typeface="ＭＳ ゴシック" pitchFamily="49" charset="-128"/>
                <a:ea typeface="ＭＳ ゴシック" pitchFamily="49" charset="-128"/>
              </a:rPr>
              <a:t>-----------------------------------[</a:t>
            </a:r>
            <a:r>
              <a:rPr lang="ja-JP" altLang="en-US" sz="2400" dirty="0">
                <a:latin typeface="ＭＳ ゴシック" pitchFamily="49" charset="-128"/>
                <a:ea typeface="ＭＳ ゴシック" pitchFamily="49" charset="-128"/>
              </a:rPr>
              <a:t>三段論法</a:t>
            </a:r>
            <a:r>
              <a:rPr lang="en-US" altLang="ja-JP" sz="2400" dirty="0">
                <a:latin typeface="ＭＳ ゴシック" pitchFamily="49" charset="-128"/>
                <a:ea typeface="ＭＳ ゴシック" pitchFamily="49" charset="-128"/>
              </a:rPr>
              <a:t>]</a:t>
            </a:r>
          </a:p>
          <a:p>
            <a:pPr>
              <a:buNone/>
            </a:pPr>
            <a:r>
              <a:rPr kumimoji="1" lang="ja-JP" altLang="en-US" sz="2400" dirty="0" smtClean="0">
                <a:latin typeface="ＭＳ ゴシック" pitchFamily="49" charset="-128"/>
                <a:ea typeface="ＭＳ ゴシック" pitchFamily="49" charset="-128"/>
              </a:rPr>
              <a:t>      ソクラテスは死ぬ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sz="2800" dirty="0" smtClean="0"/>
              <a:t>なんだかピンとこない。</a:t>
            </a:r>
          </a:p>
          <a:p>
            <a:pPr>
              <a:buNone/>
            </a:pPr>
            <a:r>
              <a:rPr kumimoji="1" lang="ja-JP" altLang="en-US" sz="2800" dirty="0" smtClean="0"/>
              <a:t>三段論法って言葉も曖昧だし。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C8011CBD-5DC6-4242-84C8-2726DA3426C6}" type="slidenum">
              <a:rPr kumimoji="1" lang="ja-JP" altLang="en-US" smtClean="0"/>
              <a:pPr/>
              <a:t>24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等式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論理式として等式を使おう。そして、方程式を解こう。</a:t>
            </a:r>
          </a:p>
          <a:p>
            <a:r>
              <a:rPr kumimoji="1" lang="ja-JP" altLang="en-US" dirty="0" smtClean="0"/>
              <a:t>左辺 </a:t>
            </a:r>
            <a:r>
              <a:rPr kumimoji="1" lang="en-US" altLang="ja-JP" dirty="0" smtClean="0"/>
              <a:t>= </a:t>
            </a:r>
            <a:r>
              <a:rPr kumimoji="1" lang="ja-JP" altLang="en-US" dirty="0" smtClean="0"/>
              <a:t>右辺 の形を等式という</a:t>
            </a:r>
          </a:p>
          <a:p>
            <a:r>
              <a:rPr kumimoji="1" lang="ja-JP" altLang="en-US" dirty="0" smtClean="0"/>
              <a:t>左辺も右辺も一次式に限定</a:t>
            </a:r>
          </a:p>
          <a:p>
            <a:r>
              <a:rPr kumimoji="1" lang="ja-JP" altLang="en-US" dirty="0" smtClean="0"/>
              <a:t>変数文字は、英小文字（主に</a:t>
            </a:r>
            <a:r>
              <a:rPr kumimoji="1" lang="en-US" altLang="ja-JP" dirty="0" smtClean="0"/>
              <a:t>x, y</a:t>
            </a:r>
            <a:r>
              <a:rPr kumimoji="1" lang="ja-JP" altLang="en-US" dirty="0" smtClean="0"/>
              <a:t>）に限定</a:t>
            </a:r>
          </a:p>
          <a:p>
            <a:r>
              <a:rPr kumimoji="1" lang="ja-JP" altLang="en-US" dirty="0" smtClean="0"/>
              <a:t>数は正負の有理数（分数） 中学レベル</a:t>
            </a:r>
          </a:p>
          <a:p>
            <a:r>
              <a:rPr kumimoji="1" lang="ja-JP" altLang="en-US" dirty="0" smtClean="0"/>
              <a:t>「連立」は論理記号「∧」を使う。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A9D9A551-CA5B-4A4B-AD64-DD5FFC5589D1}" type="slidenum">
              <a:rPr kumimoji="1" lang="ja-JP" altLang="en-US" smtClean="0"/>
              <a:pPr/>
              <a:t>25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ＭＳ Ｐゴシック" pitchFamily="50" charset="-128"/>
                <a:ea typeface="ＭＳ Ｐゴシック" pitchFamily="50" charset="-128"/>
              </a:rPr>
              <a:t>連立一次方程式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 2x + y = 5 ∧ 3x - 2y = 4 </a:t>
            </a:r>
            <a:r>
              <a:rPr kumimoji="1" lang="ja-JP" altLang="en-US" dirty="0" smtClean="0"/>
              <a:t>を解いてみよう。</a:t>
            </a:r>
          </a:p>
          <a:p>
            <a:r>
              <a:rPr kumimoji="1" lang="ja-JP" altLang="en-US" dirty="0" smtClean="0"/>
              <a:t>代入法を使う</a:t>
            </a:r>
          </a:p>
          <a:p>
            <a:r>
              <a:rPr kumimoji="1" lang="ja-JP" altLang="en-US" dirty="0" smtClean="0"/>
              <a:t>連立一次方程式を解く各段階での推論を意識しよう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18EB2B90-430E-4229-A094-06E59E626CAA}" type="slidenum">
              <a:rPr kumimoji="1" lang="ja-JP" altLang="en-US" smtClean="0"/>
              <a:pPr/>
              <a:t>26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推論規則 </a:t>
            </a:r>
            <a:r>
              <a:rPr kumimoji="1" lang="en-US" altLang="ja-JP" smtClean="0"/>
              <a:t>(1)</a:t>
            </a:r>
            <a:r>
              <a:rPr kumimoji="1" lang="ja-JP" altLang="en-US" smtClean="0"/>
              <a:t>：連言から部分を取り出す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en-US" altLang="ja-JP" dirty="0" smtClean="0"/>
              <a:t>And</a:t>
            </a:r>
            <a:r>
              <a:rPr kumimoji="1" lang="ja-JP" altLang="en-US" dirty="0" smtClean="0"/>
              <a:t>複合（連言）の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番目（左側</a:t>
            </a:r>
            <a:r>
              <a:rPr kumimoji="1" lang="en-US" altLang="ja-JP" dirty="0" smtClean="0"/>
              <a:t>, 1st</a:t>
            </a:r>
            <a:r>
              <a:rPr kumimoji="1" lang="ja-JP" altLang="en-US" dirty="0" smtClean="0"/>
              <a:t>）を取り出す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A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∧B</a:t>
            </a:r>
          </a:p>
          <a:p>
            <a:pPr>
              <a:buNone/>
            </a:pP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 ------[Sel-1]</a:t>
            </a:r>
          </a:p>
          <a:p>
            <a:pPr>
              <a:buNone/>
            </a:pP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A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And</a:t>
            </a:r>
            <a:r>
              <a:rPr kumimoji="1" lang="ja-JP" altLang="en-US" dirty="0" smtClean="0"/>
              <a:t>複合の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番目（右側</a:t>
            </a:r>
            <a:r>
              <a:rPr kumimoji="1" lang="en-US" altLang="ja-JP" dirty="0" smtClean="0"/>
              <a:t>, 2nd</a:t>
            </a:r>
            <a:r>
              <a:rPr kumimoji="1" lang="ja-JP" altLang="en-US" dirty="0" smtClean="0"/>
              <a:t>）を取り出す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 A∧B</a:t>
            </a:r>
          </a:p>
          <a:p>
            <a:pPr>
              <a:buNone/>
            </a:pP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 ------[Sel-2]</a:t>
            </a:r>
          </a:p>
          <a:p>
            <a:pPr>
              <a:buNone/>
            </a:pP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   B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CEEE0AF8-3C09-4251-AD09-905A8A35033A}" type="slidenum">
              <a:rPr kumimoji="1" lang="ja-JP" altLang="en-US" smtClean="0"/>
              <a:pPr/>
              <a:t>27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構造規則 ：コピーと入れ替え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コピー（重複 </a:t>
            </a:r>
            <a:r>
              <a:rPr kumimoji="1" lang="en-US" altLang="ja-JP" dirty="0" smtClean="0"/>
              <a:t>duplication</a:t>
            </a:r>
            <a:r>
              <a:rPr kumimoji="1" lang="ja-JP" altLang="en-US" dirty="0" smtClean="0"/>
              <a:t>）と入れ替え（交換 </a:t>
            </a:r>
            <a:r>
              <a:rPr kumimoji="1" lang="en-US" altLang="ja-JP" dirty="0" smtClean="0"/>
              <a:t>exchange</a:t>
            </a:r>
            <a:r>
              <a:rPr kumimoji="1" lang="ja-JP" altLang="en-US" dirty="0" smtClean="0"/>
              <a:t>）は、論理的規則とは言いがたいので構造規則と呼んだりする（言葉はどうでもいいけど）。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A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------[Dup]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A   </a:t>
            </a:r>
            <a:r>
              <a:rPr kumimoji="1"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A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A   B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-------[</a:t>
            </a:r>
            <a:r>
              <a:rPr lang="en-US" altLang="ja-JP" dirty="0" err="1">
                <a:latin typeface="ＭＳ ゴシック" pitchFamily="49" charset="-128"/>
                <a:ea typeface="ＭＳ ゴシック" pitchFamily="49" charset="-128"/>
              </a:rPr>
              <a:t>Exch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B   A</a:t>
            </a:r>
          </a:p>
          <a:p>
            <a:pPr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構造規則は無意識に使っている。次はさらに当たり前。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A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----[Id]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A</a:t>
            </a:r>
          </a:p>
          <a:p>
            <a:pPr>
              <a:buNone/>
            </a:pP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368CC30A-1F45-4CE6-B620-4EE3C33A1A5C}" type="slidenum">
              <a:rPr kumimoji="1" lang="ja-JP" altLang="en-US" smtClean="0"/>
              <a:pPr/>
              <a:t>28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推論規則 </a:t>
            </a:r>
            <a:r>
              <a:rPr kumimoji="1" lang="en-US" altLang="ja-JP" smtClean="0"/>
              <a:t>(2)</a:t>
            </a:r>
            <a:r>
              <a:rPr kumimoji="1" lang="ja-JP" altLang="en-US" smtClean="0"/>
              <a:t>：連言の生成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本の流れを合流させる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.   .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.   .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A   B   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-------[And]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A∧B</a:t>
            </a:r>
          </a:p>
          <a:p>
            <a:pPr>
              <a:buNone/>
            </a:pP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189639F6-582F-4DA4-A7A1-D22096395535}" type="slidenum">
              <a:rPr kumimoji="1" lang="ja-JP" altLang="en-US" smtClean="0"/>
              <a:pPr/>
              <a:t>29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全体（</a:t>
            </a:r>
            <a:r>
              <a:rPr kumimoji="1" lang="en-US" altLang="ja-JP" smtClean="0"/>
              <a:t>3</a:t>
            </a:r>
            <a:r>
              <a:rPr kumimoji="1" lang="ja-JP" altLang="en-US" smtClean="0"/>
              <a:t>回）と今日の目標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ラムダ計算、自然演繹による推論・証明、デカルト閉圏の三位一体を知る。</a:t>
            </a:r>
          </a:p>
          <a:p>
            <a:pPr marL="0" indent="0">
              <a:buNone/>
            </a:pPr>
            <a:r>
              <a:rPr kumimoji="1" lang="ja-JP" altLang="en-US" dirty="0" smtClean="0"/>
              <a:t>今回は、論理が中心。まずは足慣らしに</a:t>
            </a:r>
            <a:r>
              <a:rPr kumimoji="1" lang="ja-JP" altLang="en-US" dirty="0" smtClean="0"/>
              <a:t>算術を素材</a:t>
            </a:r>
            <a:r>
              <a:rPr kumimoji="1" lang="ja-JP" altLang="en-US" dirty="0" smtClean="0"/>
              <a:t>にして計算過程の回路表示</a:t>
            </a:r>
            <a:r>
              <a:rPr kumimoji="1" lang="ja-JP" altLang="en-US" dirty="0" smtClean="0"/>
              <a:t>、計算図</a:t>
            </a:r>
            <a:r>
              <a:rPr kumimoji="1" lang="ja-JP" altLang="en-US" dirty="0" smtClean="0"/>
              <a:t>、算出可能性など。</a:t>
            </a:r>
          </a:p>
          <a:p>
            <a:pPr marL="0" indent="0">
              <a:buNone/>
            </a:pPr>
            <a:r>
              <a:rPr kumimoji="1" lang="ja-JP" altLang="en-US" dirty="0" smtClean="0"/>
              <a:t>算術の場合と同様な問題意識で演繹系を扱い</a:t>
            </a:r>
            <a:r>
              <a:rPr kumimoji="1" lang="ja-JP" altLang="en-US" dirty="0" smtClean="0"/>
              <a:t>、推論</a:t>
            </a:r>
            <a:r>
              <a:rPr kumimoji="1" lang="ja-JP" altLang="en-US" dirty="0" smtClean="0"/>
              <a:t>と証明を証明図／回路図で表現。</a:t>
            </a:r>
          </a:p>
          <a:p>
            <a:pPr marL="0" indent="0">
              <a:buNone/>
            </a:pPr>
            <a:r>
              <a:rPr kumimoji="1" lang="ja-JP" altLang="en-US" dirty="0" smtClean="0"/>
              <a:t>ラムダ計算の図と、論理の証明図／回路図の対応を述べる。これがカリー／ハワード対応。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67DA6DD1-D9DC-45C9-A868-44E0BA6172E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例：∧の交換法則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 A∧B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--------------------[Dup]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A∧B         </a:t>
            </a:r>
            <a:r>
              <a:rPr kumimoji="1"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A∧B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-----[Sel-2] ------[Sel-1]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B             A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-----------------[And]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B∧A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したがって、</a:t>
            </a:r>
            <a:r>
              <a:rPr kumimoji="1" lang="en-US" altLang="ja-JP" dirty="0" smtClean="0"/>
              <a:t>A∧B |- B∧A </a:t>
            </a:r>
            <a:r>
              <a:rPr kumimoji="1" lang="ja-JP" altLang="en-US" dirty="0" err="1" smtClean="0"/>
              <a:t>。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A9C79C78-006C-473F-9DB1-2A24D1A3AEE0}" type="slidenum">
              <a:rPr kumimoji="1" lang="ja-JP" altLang="en-US" smtClean="0"/>
              <a:pPr/>
              <a:t>30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なにかに似てる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Dup </a:t>
            </a:r>
            <a:r>
              <a:rPr kumimoji="1" lang="ja-JP" altLang="en-US" dirty="0" smtClean="0"/>
              <a:t>： プロセスの</a:t>
            </a:r>
            <a:r>
              <a:rPr kumimoji="1" lang="en-US" altLang="ja-JP" dirty="0" smtClean="0"/>
              <a:t>fork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並列実行</a:t>
            </a:r>
          </a:p>
          <a:p>
            <a:r>
              <a:rPr kumimoji="1" lang="en-US" altLang="ja-JP" dirty="0" smtClean="0"/>
              <a:t>Id </a:t>
            </a:r>
            <a:r>
              <a:rPr kumimoji="1" lang="ja-JP" altLang="en-US" dirty="0" smtClean="0"/>
              <a:t>： 何もしない、アイドリング、</a:t>
            </a:r>
            <a:r>
              <a:rPr kumimoji="1" lang="en-US" altLang="ja-JP" dirty="0" smtClean="0"/>
              <a:t>NOP</a:t>
            </a:r>
          </a:p>
          <a:p>
            <a:r>
              <a:rPr kumimoji="1" lang="en-US" altLang="ja-JP" dirty="0" smtClean="0"/>
              <a:t>And : </a:t>
            </a:r>
            <a:r>
              <a:rPr kumimoji="1" lang="ja-JP" altLang="en-US" dirty="0" smtClean="0"/>
              <a:t>プロセスの</a:t>
            </a:r>
            <a:r>
              <a:rPr kumimoji="1" lang="en-US" altLang="ja-JP" dirty="0" smtClean="0"/>
              <a:t>wait, join</a:t>
            </a:r>
          </a:p>
          <a:p>
            <a:pPr>
              <a:buNone/>
            </a:pPr>
            <a:r>
              <a:rPr kumimoji="1" lang="ja-JP" altLang="en-US" dirty="0" smtClean="0"/>
              <a:t>推論＝実行ステップ</a:t>
            </a:r>
          </a:p>
          <a:p>
            <a:pPr>
              <a:buNone/>
            </a:pPr>
            <a:r>
              <a:rPr kumimoji="1" lang="ja-JP" altLang="en-US" dirty="0" smtClean="0"/>
              <a:t>証明図＝実行全体の履歴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37FCB7F6-CAC7-4887-86B3-18CA3E5B2207}" type="slidenum">
              <a:rPr kumimoji="1" lang="ja-JP" altLang="en-US" smtClean="0"/>
              <a:pPr/>
              <a:t>31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暗黙の全称と含意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中学校で ∀ は出てこないが、暗黙に使っている。</a:t>
            </a:r>
          </a:p>
          <a:p>
            <a:r>
              <a:rPr kumimoji="1" lang="ja-JP" altLang="en-US" dirty="0" smtClean="0"/>
              <a:t>恒等式、公式：∀が付いている。 例：∀</a:t>
            </a:r>
            <a:r>
              <a:rPr kumimoji="1" lang="en-US" altLang="ja-JP" dirty="0" smtClean="0"/>
              <a:t>x, y.</a:t>
            </a:r>
          </a:p>
          <a:p>
            <a:r>
              <a:rPr kumimoji="1" lang="ja-JP" altLang="en-US" dirty="0" smtClean="0"/>
              <a:t>方程式：∀が付かない。 例： </a:t>
            </a:r>
            <a:r>
              <a:rPr kumimoji="1" lang="en-US" altLang="ja-JP" dirty="0" smtClean="0"/>
              <a:t>2x + 5 = 0</a:t>
            </a:r>
          </a:p>
          <a:p>
            <a:pPr>
              <a:buNone/>
            </a:pPr>
            <a:r>
              <a:rPr kumimoji="1" lang="ja-JP" altLang="en-US" dirty="0" smtClean="0"/>
              <a:t>では、</a:t>
            </a:r>
          </a:p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2x + 5 = 0 </a:t>
            </a:r>
            <a:r>
              <a:rPr kumimoji="1" lang="ja-JP" altLang="en-US" dirty="0" smtClean="0"/>
              <a:t>の解は </a:t>
            </a:r>
            <a:r>
              <a:rPr kumimoji="1" lang="en-US" altLang="ja-JP" dirty="0" smtClean="0"/>
              <a:t>x = -5/2</a:t>
            </a:r>
            <a:r>
              <a:rPr kumimoji="1" lang="ja-JP" altLang="en-US" dirty="0" smtClean="0"/>
              <a:t>」 とは？</a:t>
            </a:r>
          </a:p>
          <a:p>
            <a:pPr>
              <a:buNone/>
            </a:pPr>
            <a:r>
              <a:rPr kumimoji="1" lang="ja-JP" altLang="en-US" dirty="0" smtClean="0"/>
              <a:t>あるいは、</a:t>
            </a:r>
          </a:p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x &gt; 0, y &lt; 0 </a:t>
            </a:r>
            <a:r>
              <a:rPr kumimoji="1" lang="ja-JP" altLang="en-US" dirty="0" smtClean="0"/>
              <a:t>ならば </a:t>
            </a:r>
            <a:r>
              <a:rPr kumimoji="1" lang="en-US" altLang="ja-JP" dirty="0" smtClean="0"/>
              <a:t>x*y &lt; 0</a:t>
            </a:r>
            <a:r>
              <a:rPr kumimoji="1" lang="ja-JP" altLang="en-US" dirty="0" smtClean="0"/>
              <a:t>」 なんて</a:t>
            </a:r>
            <a:r>
              <a:rPr kumimoji="1" lang="ja-JP" altLang="en-US" dirty="0" err="1" smtClean="0"/>
              <a:t>のは</a:t>
            </a:r>
            <a:r>
              <a:rPr kumimoji="1" lang="ja-JP" altLang="en-US" dirty="0" smtClean="0"/>
              <a:t>？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0502B850-1373-4A86-A4FB-625BBDBB8F2D}" type="slidenum">
              <a:rPr kumimoji="1" lang="ja-JP" altLang="en-US" smtClean="0"/>
              <a:pPr/>
              <a:t>32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暗黙の全称と含意 </a:t>
            </a:r>
            <a:r>
              <a:rPr kumimoji="1" lang="en-US" altLang="ja-JP" smtClean="0"/>
              <a:t>(2)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∀x</a:t>
            </a:r>
            <a:r>
              <a:rPr lang="en-US" altLang="ja-JP" dirty="0" smtClean="0"/>
              <a:t>. [2x + 5 = 0 ⊃ x = -5/2]</a:t>
            </a:r>
            <a:endParaRPr kumimoji="1" lang="en-US" altLang="ja-JP" dirty="0" smtClean="0"/>
          </a:p>
          <a:p>
            <a:r>
              <a:rPr kumimoji="1" lang="en-US" altLang="ja-JP" dirty="0" smtClean="0"/>
              <a:t>∀x.</a:t>
            </a:r>
            <a:r>
              <a:rPr lang="es-ES" altLang="ja-JP" dirty="0" smtClean="0"/>
              <a:t> [(x &gt; 0 ∧ y &lt; 0) ⊃ x*y &lt; 0]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記号「⊃」は含意記号。→、⇒ も使われるが、ここでは ⊃ を使う。</a:t>
            </a:r>
          </a:p>
          <a:p>
            <a:pPr marL="0" indent="0">
              <a:buNone/>
            </a:pPr>
            <a:r>
              <a:rPr kumimoji="1" lang="ja-JP" altLang="en-US" dirty="0" smtClean="0"/>
              <a:t>ちなみに、記号⊃ は 記号⊂ とは無関係。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のひっくり返し。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9BA1807D-F99D-4269-B3E7-38C67AFB8404}" type="slidenum">
              <a:rPr kumimoji="1" lang="ja-JP" altLang="en-US" smtClean="0"/>
              <a:pPr/>
              <a:t>33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推論規則 </a:t>
            </a:r>
            <a:r>
              <a:rPr kumimoji="1" lang="en-US" altLang="ja-JP" dirty="0" smtClean="0"/>
              <a:t>(3)</a:t>
            </a:r>
            <a:r>
              <a:rPr kumimoji="1" lang="ja-JP" altLang="en-US" dirty="0" smtClean="0"/>
              <a:t>：仮定を論理式内に埋め込む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571501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含意の導入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   A (</a:t>
            </a: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仮定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----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.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. </a:t>
            </a: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ゴニョゴニョ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.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-----[</a:t>
            </a:r>
            <a:r>
              <a:rPr lang="ja-JP" altLang="en-US" sz="3800" dirty="0">
                <a:latin typeface="ＭＳ ゴシック" pitchFamily="49" charset="-128"/>
                <a:ea typeface="ＭＳ ゴシック" pitchFamily="49" charset="-128"/>
              </a:rPr>
              <a:t>ナンカ</a:t>
            </a: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]</a:t>
            </a:r>
          </a:p>
          <a:p>
            <a:pPr>
              <a:buNone/>
            </a:pP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    B</a:t>
            </a:r>
          </a:p>
          <a:p>
            <a:pPr>
              <a:buNone/>
            </a:pPr>
            <a:r>
              <a:rPr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kumimoji="1" lang="ja-JP" altLang="en-US" sz="3800" b="1" dirty="0" smtClean="0">
                <a:latin typeface="ＭＳ ゴシック" pitchFamily="49" charset="-128"/>
                <a:ea typeface="ＭＳ ゴシック" pitchFamily="49" charset="-128"/>
              </a:rPr>
              <a:t>↓</a:t>
            </a:r>
            <a:endParaRPr kumimoji="1" lang="en-US" altLang="ja-JP" sz="3800" b="1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ja-JP" altLang="en-US" sz="38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kumimoji="1" lang="en-US" altLang="ja-JP" sz="38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#1</a:t>
            </a:r>
          </a:p>
          <a:p>
            <a:pPr>
              <a:buNone/>
            </a:pPr>
            <a:r>
              <a:rPr kumimoji="1" lang="ja-JP" altLang="en-US" sz="38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sz="38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----</a:t>
            </a:r>
          </a:p>
          <a:p>
            <a:pPr>
              <a:buNone/>
            </a:pP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   A 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----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.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. </a:t>
            </a: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ゴニョゴニョ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.</a:t>
            </a:r>
          </a:p>
          <a:p>
            <a:pPr>
              <a:buNone/>
            </a:pPr>
            <a:r>
              <a:rPr kumimoji="1" lang="ja-JP" altLang="en-US" sz="3800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-----[</a:t>
            </a:r>
            <a:r>
              <a:rPr lang="ja-JP" altLang="en-US" sz="3800" dirty="0">
                <a:latin typeface="ＭＳ ゴシック" pitchFamily="49" charset="-128"/>
                <a:ea typeface="ＭＳ ゴシック" pitchFamily="49" charset="-128"/>
              </a:rPr>
              <a:t>ナンカ</a:t>
            </a:r>
            <a:r>
              <a:rPr lang="en-US" altLang="ja-JP" sz="3800" dirty="0">
                <a:latin typeface="ＭＳ ゴシック" pitchFamily="49" charset="-128"/>
                <a:ea typeface="ＭＳ ゴシック" pitchFamily="49" charset="-128"/>
              </a:rPr>
              <a:t>]</a:t>
            </a:r>
            <a:endParaRPr kumimoji="1" lang="en-US" altLang="ja-JP" sz="38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sz="3800" dirty="0" smtClean="0">
                <a:latin typeface="ＭＳ ゴシック" pitchFamily="49" charset="-128"/>
                <a:ea typeface="ＭＳ ゴシック" pitchFamily="49" charset="-128"/>
              </a:rPr>
              <a:t>    B</a:t>
            </a:r>
          </a:p>
          <a:p>
            <a:pPr>
              <a:buNone/>
            </a:pPr>
            <a:r>
              <a:rPr kumimoji="1" lang="ja-JP" altLang="en-US" sz="38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3800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-------[DT #1]</a:t>
            </a:r>
            <a:endParaRPr kumimoji="1" lang="en-US" altLang="ja-JP" sz="3800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sz="38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 A ⊃ </a:t>
            </a:r>
            <a:r>
              <a:rPr kumimoji="1" lang="en-US" altLang="ja-JP" sz="3800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B</a:t>
            </a:r>
            <a:endParaRPr kumimoji="1" lang="en-US" altLang="ja-JP" sz="3800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>
            <a:normAutofit fontScale="47500" lnSpcReduction="20000"/>
          </a:bodyPr>
          <a:lstStyle/>
          <a:p>
            <a:r>
              <a:rPr lang="ja-JP" altLang="en-US" sz="5900" dirty="0" smtClean="0"/>
              <a:t>中間段階の証明図はスナップショットで、証明（実行）過程はダイナミック</a:t>
            </a:r>
          </a:p>
          <a:p>
            <a:r>
              <a:rPr lang="ja-JP" altLang="en-US" sz="5900" dirty="0" smtClean="0"/>
              <a:t>ダイナミズムはアニメーションとして捉える</a:t>
            </a:r>
          </a:p>
          <a:p>
            <a:r>
              <a:rPr lang="ja-JP" altLang="en-US" sz="5900" dirty="0" smtClean="0"/>
              <a:t>証明の全過程は、証明図が描き換えられていく経緯（運動）の全体</a:t>
            </a:r>
          </a:p>
          <a:p>
            <a:r>
              <a:rPr lang="ja-JP" altLang="en-US" sz="5900" dirty="0" smtClean="0"/>
              <a:t>最後に得られた証明図には、履歴が織り込まれている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5FA48C2A-E865-4ED2-A520-56E8DE1478F3}" type="slidenum">
              <a:rPr kumimoji="1" lang="ja-JP" altLang="en-US" smtClean="0"/>
              <a:pPr/>
              <a:t>34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暗黙の全称に関する注意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公式、恒等式、法則とか呼ばれる等式は、全称が付いている</a:t>
            </a:r>
          </a:p>
          <a:p>
            <a:r>
              <a:rPr kumimoji="1" lang="ja-JP" altLang="en-US" dirty="0" smtClean="0"/>
              <a:t>仮定や、仮定付きで成立している等式に、全称を付けてはいけない</a:t>
            </a:r>
          </a:p>
          <a:p>
            <a:r>
              <a:rPr kumimoji="1" lang="ja-JP" altLang="en-US" dirty="0" smtClean="0"/>
              <a:t>仮定なしで証明できた等式には全称を付けていい（付けるべき）</a:t>
            </a:r>
          </a:p>
          <a:p>
            <a:pPr>
              <a:buNone/>
            </a:pPr>
            <a:r>
              <a:rPr kumimoji="1" lang="ja-JP" altLang="en-US" dirty="0" smtClean="0"/>
              <a:t>例</a:t>
            </a:r>
          </a:p>
          <a:p>
            <a:r>
              <a:rPr lang="es-ES" altLang="ja-JP" dirty="0"/>
              <a:t>∀x, y.[ x + y = y + </a:t>
            </a:r>
            <a:r>
              <a:rPr lang="es-ES" altLang="ja-JP" dirty="0" smtClean="0"/>
              <a:t>x]</a:t>
            </a:r>
            <a:endParaRPr kumimoji="1" lang="en-US" altLang="ja-JP" dirty="0" smtClean="0"/>
          </a:p>
          <a:p>
            <a:r>
              <a:rPr kumimoji="1" lang="en-US" altLang="ja-JP" dirty="0" smtClean="0"/>
              <a:t>∀x, y.</a:t>
            </a:r>
            <a:r>
              <a:rPr lang="es-ES" altLang="ja-JP" dirty="0"/>
              <a:t> [(x + </a:t>
            </a:r>
            <a:r>
              <a:rPr lang="es-ES" altLang="ja-JP" dirty="0" smtClean="0"/>
              <a:t>y)</a:t>
            </a:r>
            <a:r>
              <a:rPr lang="es-ES" altLang="ja-JP" baseline="30000" dirty="0" smtClean="0"/>
              <a:t>2</a:t>
            </a:r>
            <a:r>
              <a:rPr lang="es-ES" altLang="ja-JP" dirty="0" smtClean="0"/>
              <a:t> </a:t>
            </a:r>
            <a:r>
              <a:rPr lang="es-ES" altLang="ja-JP" dirty="0"/>
              <a:t>= </a:t>
            </a:r>
            <a:r>
              <a:rPr lang="es-ES" altLang="ja-JP" dirty="0" smtClean="0"/>
              <a:t>x</a:t>
            </a:r>
            <a:r>
              <a:rPr lang="es-ES" altLang="ja-JP" baseline="30000" dirty="0" smtClean="0"/>
              <a:t>2</a:t>
            </a:r>
            <a:r>
              <a:rPr lang="es-ES" altLang="ja-JP" dirty="0" smtClean="0"/>
              <a:t> </a:t>
            </a:r>
            <a:r>
              <a:rPr lang="es-ES" altLang="ja-JP" dirty="0"/>
              <a:t>+ 2xy + </a:t>
            </a:r>
            <a:r>
              <a:rPr lang="es-ES" altLang="ja-JP" dirty="0" smtClean="0"/>
              <a:t>y</a:t>
            </a:r>
            <a:r>
              <a:rPr lang="es-ES" altLang="ja-JP" baseline="30000" dirty="0" smtClean="0"/>
              <a:t>2</a:t>
            </a:r>
            <a:r>
              <a:rPr lang="es-ES" altLang="ja-JP" dirty="0" smtClean="0"/>
              <a:t>]</a:t>
            </a:r>
            <a:endParaRPr kumimoji="1" lang="en-US" altLang="ja-JP" dirty="0" smtClean="0"/>
          </a:p>
          <a:p>
            <a:r>
              <a:rPr lang="en-US" altLang="ja-JP" dirty="0"/>
              <a:t>∀x.[x = 1] </a:t>
            </a:r>
            <a:r>
              <a:rPr lang="ja-JP" altLang="en-US" dirty="0" smtClean="0"/>
              <a:t>はウソ</a:t>
            </a:r>
            <a:endParaRPr kumimoji="1" lang="ja-JP" altLang="en-US" dirty="0" smtClean="0"/>
          </a:p>
          <a:p>
            <a:r>
              <a:rPr lang="fr-FR" altLang="ja-JP" dirty="0"/>
              <a:t>∀x.[(</a:t>
            </a:r>
            <a:r>
              <a:rPr lang="fr-FR" altLang="ja-JP" dirty="0" smtClean="0"/>
              <a:t>x</a:t>
            </a:r>
            <a:r>
              <a:rPr lang="fr-FR" altLang="ja-JP" baseline="30000" dirty="0" smtClean="0"/>
              <a:t>2</a:t>
            </a:r>
            <a:r>
              <a:rPr lang="fr-FR" altLang="ja-JP" dirty="0" smtClean="0"/>
              <a:t> </a:t>
            </a:r>
            <a:r>
              <a:rPr lang="fr-FR" altLang="ja-JP" dirty="0"/>
              <a:t>= 1 ∧ x &gt; 0) ⊃ x = </a:t>
            </a:r>
            <a:r>
              <a:rPr lang="fr-FR" altLang="ja-JP" dirty="0" smtClean="0"/>
              <a:t>1]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BAA7B88D-232E-44FE-94D4-DC68018A446D}" type="slidenum">
              <a:rPr kumimoji="1" lang="ja-JP" altLang="en-US" smtClean="0"/>
              <a:pPr/>
              <a:t>35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演繹定理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次のような主張。定理と言うよりは、演繹系を構成するときのメタ原理。</a:t>
            </a:r>
          </a:p>
          <a:p>
            <a:pPr marL="0" indent="0">
              <a:buNone/>
            </a:pPr>
            <a:r>
              <a:rPr kumimoji="1" lang="en-US" altLang="ja-JP" dirty="0" smtClean="0"/>
              <a:t>Deduction Principle </a:t>
            </a:r>
            <a:r>
              <a:rPr kumimoji="1" lang="ja-JP" altLang="en-US" dirty="0" smtClean="0"/>
              <a:t>と呼ぶべきだろう。</a:t>
            </a:r>
          </a:p>
          <a:p>
            <a:r>
              <a:rPr kumimoji="1" lang="en-US" altLang="ja-JP" dirty="0" smtClean="0"/>
              <a:t>A |- R </a:t>
            </a:r>
            <a:r>
              <a:rPr kumimoji="1" lang="ja-JP" altLang="en-US" dirty="0" smtClean="0"/>
              <a:t>ならば  </a:t>
            </a:r>
            <a:r>
              <a:rPr kumimoji="1" lang="en-US" altLang="ja-JP" dirty="0" smtClean="0"/>
              <a:t>|- (A ⊃ R)</a:t>
            </a:r>
          </a:p>
          <a:p>
            <a:r>
              <a:rPr kumimoji="1" lang="en-US" altLang="ja-JP" dirty="0" smtClean="0"/>
              <a:t>A, B |- R </a:t>
            </a:r>
            <a:r>
              <a:rPr kumimoji="1" lang="ja-JP" altLang="en-US" dirty="0" smtClean="0"/>
              <a:t>ならば  </a:t>
            </a:r>
            <a:r>
              <a:rPr kumimoji="1" lang="en-US" altLang="ja-JP" dirty="0" smtClean="0"/>
              <a:t>A, |- (B ⊃ R)</a:t>
            </a:r>
          </a:p>
          <a:p>
            <a:r>
              <a:rPr kumimoji="1" lang="en-US" altLang="ja-JP" dirty="0" smtClean="0"/>
              <a:t>A, B, C |- R </a:t>
            </a:r>
            <a:r>
              <a:rPr kumimoji="1" lang="ja-JP" altLang="en-US" dirty="0" smtClean="0"/>
              <a:t>ならば  </a:t>
            </a:r>
            <a:r>
              <a:rPr kumimoji="1" lang="en-US" altLang="ja-JP" dirty="0" smtClean="0"/>
              <a:t>A, B |- (C ⊃ R)</a:t>
            </a:r>
          </a:p>
          <a:p>
            <a:pPr marL="0" indent="0">
              <a:buNone/>
            </a:pPr>
            <a:r>
              <a:rPr kumimoji="1" lang="ja-JP" altLang="en-US" dirty="0" smtClean="0"/>
              <a:t>含意は、条件付きの主張や因果関係の記述に必須。</a:t>
            </a:r>
          </a:p>
          <a:p>
            <a:r>
              <a:rPr kumimoji="1" lang="ja-JP" altLang="en-US" dirty="0" smtClean="0"/>
              <a:t>条件や原因を仮定して証明できた ならば 条件付き法則や因果関係を定理と認める。</a:t>
            </a:r>
          </a:p>
          <a:p>
            <a:pPr>
              <a:buNone/>
            </a:pP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因果は、論理の範囲外だけどね。</a:t>
            </a:r>
          </a:p>
          <a:p>
            <a:pPr>
              <a:buNone/>
            </a:pP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制限が非常に強い算術回路キットでは演繹定理が成立する。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DC61394A-3D21-41BE-BB74-78BDFBBCB0C8}" type="slidenum">
              <a:rPr kumimoji="1" lang="ja-JP" altLang="en-US" smtClean="0"/>
              <a:pPr/>
              <a:t>36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含意を含む論理式の例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x</a:t>
            </a:r>
            <a:r>
              <a:rPr kumimoji="1" lang="en-US" altLang="ja-JP" baseline="30000" dirty="0" smtClean="0"/>
              <a:t>2</a:t>
            </a:r>
            <a:r>
              <a:rPr kumimoji="1" lang="en-US" altLang="ja-JP" dirty="0" smtClean="0"/>
              <a:t> = 0 ⊃ x = 0</a:t>
            </a:r>
          </a:p>
          <a:p>
            <a:r>
              <a:rPr kumimoji="1" lang="en-US" altLang="ja-JP" dirty="0" smtClean="0"/>
              <a:t>(x</a:t>
            </a:r>
            <a:r>
              <a:rPr kumimoji="1" lang="en-US" altLang="ja-JP" baseline="30000" dirty="0" smtClean="0"/>
              <a:t>2</a:t>
            </a:r>
            <a:r>
              <a:rPr kumimoji="1" lang="en-US" altLang="ja-JP" dirty="0" smtClean="0"/>
              <a:t> = 1 ∧ x &gt; 0)  ⊃ x = 1</a:t>
            </a:r>
          </a:p>
          <a:p>
            <a:r>
              <a:rPr kumimoji="1" lang="es-ES" altLang="ja-JP" dirty="0" smtClean="0"/>
              <a:t>xy = 0 ⊃ (x = 0 ∨ y = 0)</a:t>
            </a:r>
          </a:p>
          <a:p>
            <a:r>
              <a:rPr kumimoji="1" lang="es-ES" altLang="ja-JP" dirty="0" smtClean="0"/>
              <a:t>(xy = 0 ∧ x ≠ 0) ⊃ y = 0</a:t>
            </a:r>
          </a:p>
          <a:p>
            <a:r>
              <a:rPr kumimoji="1" lang="pt-BR" altLang="ja-JP" dirty="0" smtClean="0"/>
              <a:t>a = 2 ⊃ a</a:t>
            </a:r>
            <a:r>
              <a:rPr kumimoji="1" lang="pt-BR" altLang="ja-JP" baseline="30000" dirty="0" smtClean="0"/>
              <a:t>2</a:t>
            </a:r>
            <a:r>
              <a:rPr kumimoji="1" lang="pt-BR" altLang="ja-JP" dirty="0" smtClean="0"/>
              <a:t> - 2a = 0</a:t>
            </a:r>
          </a:p>
          <a:p>
            <a:r>
              <a:rPr kumimoji="1" lang="en-US" altLang="ja-JP" dirty="0" smtClean="0"/>
              <a:t>a = b ⊃ b = a</a:t>
            </a:r>
          </a:p>
          <a:p>
            <a:pPr marL="447675" indent="-447675">
              <a:buNone/>
            </a:pPr>
            <a:r>
              <a:rPr kumimoji="1" lang="en-US" altLang="ja-JP" sz="2800" dirty="0" smtClean="0"/>
              <a:t>※</a:t>
            </a:r>
            <a:r>
              <a:rPr kumimoji="1" lang="ja-JP" altLang="en-US" dirty="0" smtClean="0"/>
              <a:t>オマケ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x</a:t>
            </a:r>
            <a:r>
              <a:rPr kumimoji="1" lang="en-US" altLang="ja-JP" baseline="30000" dirty="0" smtClean="0"/>
              <a:t>2</a:t>
            </a:r>
            <a:r>
              <a:rPr kumimoji="1" lang="en-US" altLang="ja-JP" dirty="0" smtClean="0"/>
              <a:t> + x = 0 ⊃ (x = 0 ∨ x = -1) </a:t>
            </a:r>
            <a:r>
              <a:rPr kumimoji="1" lang="ja-JP" altLang="en-US" dirty="0" smtClean="0"/>
              <a:t>の証明図</a:t>
            </a:r>
          </a:p>
          <a:p>
            <a:pPr marL="357188" indent="-357188">
              <a:buNone/>
            </a:pPr>
            <a:r>
              <a:rPr kumimoji="1" lang="en-US" altLang="ja-JP" sz="2800" dirty="0" smtClean="0"/>
              <a:t>※</a:t>
            </a:r>
            <a:r>
              <a:rPr kumimoji="1" lang="en-US" altLang="ja-JP" dirty="0" err="1" smtClean="0"/>
              <a:t>ab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= 0 ⊃ (a = 0 ∨ b = 0) </a:t>
            </a:r>
            <a:r>
              <a:rPr kumimoji="1" lang="ja-JP" altLang="en-US" dirty="0" smtClean="0"/>
              <a:t>の利用はマクロ推論に入っているとする。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0E38C47D-CDD7-4FA1-9E42-0682202D91B6}" type="slidenum">
              <a:rPr kumimoji="1" lang="ja-JP" altLang="en-US" smtClean="0"/>
              <a:pPr/>
              <a:t>37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推論規則 </a:t>
            </a:r>
            <a:r>
              <a:rPr kumimoji="1" lang="en-US" altLang="ja-JP" smtClean="0"/>
              <a:t>(4)</a:t>
            </a:r>
            <a:r>
              <a:rPr kumimoji="1" lang="ja-JP" altLang="en-US" smtClean="0"/>
              <a:t>：条件付き命題の利用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ja-JP" altLang="en-US" dirty="0" smtClean="0"/>
              <a:t>たぶん一番有名な推論規則</a:t>
            </a:r>
          </a:p>
          <a:p>
            <a:pPr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A⊃B   A</a:t>
            </a:r>
          </a:p>
          <a:p>
            <a:pPr marL="0" indent="0"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----------[MP]</a:t>
            </a:r>
          </a:p>
          <a:p>
            <a:pPr marL="0" indent="0"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 B</a:t>
            </a:r>
          </a:p>
          <a:p>
            <a:pPr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モダスポネンス（</a:t>
            </a:r>
            <a:r>
              <a:rPr kumimoji="1" lang="en-US" altLang="ja-JP" dirty="0" smtClean="0"/>
              <a:t>modus ponens</a:t>
            </a:r>
            <a:r>
              <a:rPr kumimoji="1" lang="ja-JP" altLang="en-US" dirty="0" smtClean="0"/>
              <a:t>）</a:t>
            </a:r>
          </a:p>
          <a:p>
            <a:pPr marL="0" indent="0">
              <a:buNone/>
            </a:pPr>
            <a:r>
              <a:rPr kumimoji="1" lang="ja-JP" altLang="en-US" dirty="0" smtClean="0"/>
              <a:t>「普遍的法則と観測された事実から、別な事実を導き出す」とか説明される。</a:t>
            </a:r>
          </a:p>
          <a:p>
            <a:pPr marL="0" indent="0">
              <a:buNone/>
            </a:pPr>
            <a:r>
              <a:rPr kumimoji="1" lang="ja-JP" altLang="en-US" dirty="0" smtClean="0"/>
              <a:t>“ソクラテス”はその例だが、あんまり哲学的に解釈しないで、形に注目。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CC06FD68-DF84-44D2-B614-CE2D375653A0}" type="slidenum">
              <a:rPr kumimoji="1" lang="ja-JP" altLang="en-US" smtClean="0"/>
              <a:pPr/>
              <a:t>38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等式に関する公理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モダスポネンスの応用として、公理と推論規則の相互変換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(ref) x = x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s-ES" altLang="ja-JP" dirty="0" smtClean="0"/>
              <a:t>(symm) x = y ⊃ y = x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s-ES" altLang="ja-JP" dirty="0" smtClean="0"/>
              <a:t>(tran) (x = y ∧ y = z) ⊃ x = z</a:t>
            </a:r>
          </a:p>
          <a:p>
            <a:pPr>
              <a:buNone/>
            </a:pPr>
            <a:r>
              <a:rPr kumimoji="1" lang="en-US" altLang="ja-JP" dirty="0" smtClean="0"/>
              <a:t>ref</a:t>
            </a:r>
            <a:r>
              <a:rPr kumimoji="1" lang="ja-JP" altLang="en-US" dirty="0" smtClean="0"/>
              <a:t>は公理だとして：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A = B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------[</a:t>
            </a:r>
            <a:r>
              <a:rPr lang="en-US" altLang="ja-JP" dirty="0" err="1">
                <a:latin typeface="ＭＳ ゴシック" pitchFamily="49" charset="-128"/>
                <a:ea typeface="ＭＳ ゴシック" pitchFamily="49" charset="-128"/>
              </a:rPr>
              <a:t>Symm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B = A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A = B,  B = C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---------------[Tran]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  A = C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法則（公理・定理）のインスタンス化は後述</a:t>
            </a:r>
          </a:p>
          <a:p>
            <a:pPr>
              <a:buNone/>
            </a:pPr>
            <a:r>
              <a:rPr kumimoji="1" lang="ja-JP" altLang="en-US" dirty="0" smtClean="0"/>
              <a:t>◎ここらで「質問ありますか？」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5D80E923-8F2E-457A-9760-2C05D8C4BA41}" type="slidenum">
              <a:rPr kumimoji="1" lang="ja-JP" altLang="en-US" smtClean="0"/>
              <a:pPr/>
              <a:t>39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 カリー／ハワード対応を知ると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感動する（かもしれない）。</a:t>
            </a:r>
          </a:p>
          <a:p>
            <a:r>
              <a:rPr kumimoji="1" lang="ja-JP" altLang="en-US" dirty="0" smtClean="0"/>
              <a:t>型推論に進めます（そうしたいなら）。</a:t>
            </a:r>
          </a:p>
          <a:p>
            <a:r>
              <a:rPr kumimoji="1" lang="ja-JP" altLang="en-US" dirty="0" smtClean="0"/>
              <a:t>証明図や回路図は、普通に役に立つよ。</a:t>
            </a:r>
          </a:p>
          <a:p>
            <a:r>
              <a:rPr kumimoji="1" lang="ja-JP" altLang="en-US" dirty="0" smtClean="0"/>
              <a:t>思考の非直列性がよく理解できる。</a:t>
            </a:r>
          </a:p>
          <a:p>
            <a:r>
              <a:rPr kumimoji="1" lang="ja-JP" altLang="en-US" dirty="0" smtClean="0"/>
              <a:t>中学校でなにをしたかを認識できる。</a:t>
            </a:r>
          </a:p>
          <a:p>
            <a:r>
              <a:rPr kumimoji="1" lang="ja-JP" altLang="en-US" dirty="0" smtClean="0"/>
              <a:t>ラムダ計算の計算法で、命題論理の証明ができるようになる。</a:t>
            </a:r>
          </a:p>
          <a:p>
            <a:r>
              <a:rPr kumimoji="1" lang="ja-JP" altLang="en-US" dirty="0" smtClean="0"/>
              <a:t>あるいはその逆。</a:t>
            </a:r>
          </a:p>
          <a:p>
            <a:r>
              <a:rPr kumimoji="1" lang="ja-JP" altLang="en-US" dirty="0" smtClean="0"/>
              <a:t>デカルト閉圏の実例を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つ知っていることになる。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857F124B-2B6A-4469-B0B0-7DFDC1CADCB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マクロ規則と定理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マクロ規則 </a:t>
            </a:r>
            <a:r>
              <a:rPr kumimoji="1" lang="en-US" altLang="ja-JP" dirty="0" smtClean="0"/>
              <a:t>--  </a:t>
            </a:r>
            <a:r>
              <a:rPr kumimoji="1" lang="ja-JP" altLang="en-US" dirty="0" smtClean="0"/>
              <a:t>いくつかの仮定に対してイッパツで結論を出せる。必要ならマクロ展開して、基本的な推論規則だけに書き換えることができる。</a:t>
            </a:r>
          </a:p>
          <a:p>
            <a:r>
              <a:rPr kumimoji="1" lang="ja-JP" altLang="en-US" dirty="0" smtClean="0"/>
              <a:t>定理 </a:t>
            </a:r>
            <a:r>
              <a:rPr kumimoji="1" lang="en-US" altLang="ja-JP" dirty="0" smtClean="0"/>
              <a:t>-- A⊃B </a:t>
            </a:r>
            <a:r>
              <a:rPr kumimoji="1" lang="ja-JP" altLang="en-US" dirty="0" smtClean="0"/>
              <a:t>の形に定理（の原形）があれば、モダスポネンスと組み合わせて、イッパツで結論を出せる。</a:t>
            </a:r>
          </a:p>
          <a:p>
            <a:pPr>
              <a:buNone/>
            </a:pPr>
            <a:r>
              <a:rPr kumimoji="1" lang="ja-JP" altLang="en-US" dirty="0" smtClean="0"/>
              <a:t>同じことじゃ。</a:t>
            </a:r>
          </a:p>
          <a:p>
            <a:pPr>
              <a:buNone/>
            </a:pPr>
            <a:r>
              <a:rPr kumimoji="1" lang="ja-JP" altLang="en-US" dirty="0" smtClean="0"/>
              <a:t>例：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kumimoji="1"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symm-tran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) (x = y ∧ x = z) ⊃ y = z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A = B   A = C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---------------[</a:t>
            </a:r>
            <a:r>
              <a:rPr lang="en-US" altLang="ja-JP" dirty="0" err="1">
                <a:latin typeface="ＭＳ ゴシック" pitchFamily="49" charset="-128"/>
                <a:ea typeface="ＭＳ ゴシック" pitchFamily="49" charset="-128"/>
              </a:rPr>
              <a:t>SymmTran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  B = C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マクロライブラリと定理データベースは相互に融通できる。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087CDE08-A40D-4826-8B5C-D0DFADE26627}" type="slidenum">
              <a:rPr kumimoji="1" lang="ja-JP" altLang="en-US" smtClean="0"/>
              <a:pPr/>
              <a:t>40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変数を含む公理・定理の利用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公理や定理、つまり仮定（付帯条件）なしで成立する命題（論理式）では、</a:t>
            </a:r>
          </a:p>
          <a:p>
            <a:pPr marL="0" indent="0">
              <a:buNone/>
            </a:pPr>
            <a:r>
              <a:rPr kumimoji="1" lang="ja-JP" altLang="en-US" dirty="0" smtClean="0"/>
              <a:t>変数を任意の定数や式（項と呼ぶ）で置き換えてよい。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 x = y ⊃ y = x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---------------------------[Inst]</a:t>
            </a:r>
          </a:p>
          <a:p>
            <a:pPr>
              <a:buNone/>
            </a:pPr>
            <a:r>
              <a:rPr kumimoji="1" lang="pt-BR" altLang="ja-JP" dirty="0" smtClean="0">
                <a:latin typeface="ＭＳ ゴシック" pitchFamily="49" charset="-128"/>
                <a:ea typeface="ＭＳ ゴシック" pitchFamily="49" charset="-128"/>
              </a:rPr>
              <a:t>  a*b + 1 = c ⊃ c = a*b + 1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だが、方程式とか解の記述とかに同じことはできない。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2x + 5 = 0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--------------------[Inst]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2(a*b + 1) + 5 = 0</a:t>
            </a: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x = 2 ∧ y = -3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------------------[Inst]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3 = 2 ∧  1 = -3</a:t>
            </a:r>
          </a:p>
          <a:p>
            <a:pPr>
              <a:buNone/>
            </a:pPr>
            <a:endParaRPr kumimoji="1" lang="en-US" altLang="ja-JP" dirty="0" smtClean="0"/>
          </a:p>
          <a:p>
            <a:pPr marL="265113" indent="-265113">
              <a:buNone/>
            </a:pP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これは本来、述語論理の内容。中学校で習う内容には、∨、￢を含む述語論理が必要。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790BC0F4-64DE-4BAA-ACA1-CC83BB34D5AB}" type="slidenum">
              <a:rPr kumimoji="1" lang="ja-JP" altLang="en-US" smtClean="0"/>
              <a:pPr/>
              <a:t>41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まとめ：論理の一般的な推論規則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論理記号（∧、∨、￢、⊃）に対して、それぞれ導入と消去がある。</a:t>
            </a:r>
          </a:p>
          <a:p>
            <a:pPr marL="0" indent="0">
              <a:buNone/>
            </a:pPr>
            <a:r>
              <a:rPr kumimoji="1" lang="ja-JP" altLang="en-US" dirty="0" smtClean="0"/>
              <a:t>導入と消去のタイミングで証明図全体が書きかわる。</a:t>
            </a:r>
          </a:p>
          <a:p>
            <a:pPr marL="0" indent="0">
              <a:buNone/>
            </a:pPr>
            <a:r>
              <a:rPr kumimoji="1" lang="ja-JP" altLang="en-US" dirty="0" smtClean="0"/>
              <a:t>自然演繹（今使っている流儀、</a:t>
            </a:r>
            <a:r>
              <a:rPr kumimoji="1" lang="en-US" altLang="ja-JP" dirty="0" smtClean="0"/>
              <a:t>NJ</a:t>
            </a:r>
            <a:r>
              <a:rPr kumimoji="1" lang="ja-JP" altLang="en-US" dirty="0" smtClean="0"/>
              <a:t>）では、対称性はあまりない。対称性が欲しい人は</a:t>
            </a:r>
            <a:r>
              <a:rPr kumimoji="1" lang="ja-JP" altLang="en-US" dirty="0" smtClean="0"/>
              <a:t>、</a:t>
            </a:r>
            <a:r>
              <a:rPr kumimoji="1" lang="en-US" altLang="ja-JP" dirty="0" smtClean="0"/>
              <a:t>LK</a:t>
            </a:r>
            <a:r>
              <a:rPr kumimoji="1" lang="en-US" altLang="ja-JP" dirty="0" smtClean="0"/>
              <a:t>, LJ</a:t>
            </a:r>
            <a:r>
              <a:rPr kumimoji="1" lang="ja-JP" altLang="en-US" dirty="0" smtClean="0"/>
              <a:t>をどうぞ。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A456E130-B067-4A9B-A000-F984F2501F46}" type="slidenum">
              <a:rPr kumimoji="1" lang="ja-JP" altLang="en-US" smtClean="0"/>
              <a:pPr/>
              <a:t>42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00034" y="1500174"/>
          <a:ext cx="8143932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983"/>
                <a:gridCol w="2035983"/>
                <a:gridCol w="2035983"/>
                <a:gridCol w="203598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整理番号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略記号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役割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備考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1-1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Sel-1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∧-</a:t>
                      </a:r>
                      <a:r>
                        <a:rPr kumimoji="1" lang="ja-JP" altLang="en-US" sz="2000" dirty="0" smtClean="0"/>
                        <a:t>消去</a:t>
                      </a:r>
                      <a:r>
                        <a:rPr kumimoji="1" lang="en-US" altLang="ja-JP" sz="2000" dirty="0" smtClean="0"/>
                        <a:t>1 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1</a:t>
                      </a:r>
                      <a:r>
                        <a:rPr kumimoji="1" lang="ja-JP" altLang="en-US" sz="2000" dirty="0" smtClean="0"/>
                        <a:t>番目を選ぶ 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1-2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Sel-2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∧-</a:t>
                      </a:r>
                      <a:r>
                        <a:rPr kumimoji="1" lang="ja-JP" altLang="en-US" sz="2000" dirty="0" smtClean="0"/>
                        <a:t>消去</a:t>
                      </a:r>
                      <a:r>
                        <a:rPr kumimoji="1" lang="en-US" altLang="ja-JP" sz="2000" dirty="0" smtClean="0"/>
                        <a:t>2 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2</a:t>
                      </a:r>
                      <a:r>
                        <a:rPr kumimoji="1" lang="ja-JP" altLang="en-US" sz="2000" dirty="0" smtClean="0"/>
                        <a:t>番目を選ぶ 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2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And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∧-</a:t>
                      </a:r>
                      <a:r>
                        <a:rPr kumimoji="1" lang="ja-JP" altLang="en-US" sz="2000" dirty="0" smtClean="0"/>
                        <a:t>導入 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合流してまとめる 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zh-TW" sz="2000" dirty="0" smtClean="0"/>
                        <a:t>3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2000" dirty="0" smtClean="0"/>
                        <a:t>DT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zh-TW" sz="2000" dirty="0" smtClean="0">
                          <a:latin typeface="+mn-lt"/>
                          <a:ea typeface="ＭＳ Ｐゴシック" pitchFamily="50" charset="-128"/>
                        </a:rPr>
                        <a:t>⊃-</a:t>
                      </a:r>
                      <a:r>
                        <a:rPr kumimoji="1" lang="zh-TW" altLang="en-US" sz="20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導入 </a:t>
                      </a:r>
                      <a:endParaRPr kumimoji="1" lang="ja-JP" altLang="en-US" sz="20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20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演繹定理 </a:t>
                      </a:r>
                      <a:endParaRPr kumimoji="1" lang="ja-JP" altLang="en-US" sz="20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4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MP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⊃-</a:t>
                      </a:r>
                      <a:r>
                        <a:rPr kumimoji="1" lang="ja-JP" altLang="en-US" sz="2000" dirty="0" smtClean="0"/>
                        <a:t>消去 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モダスポネンス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まとめ：構造規則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論理的規則よりさらに一般的。</a:t>
            </a:r>
          </a:p>
          <a:p>
            <a:pPr>
              <a:buNone/>
            </a:pPr>
            <a:r>
              <a:rPr kumimoji="1" lang="ja-JP" altLang="en-US" dirty="0" smtClean="0"/>
              <a:t>こんなに呼び名がある！</a:t>
            </a:r>
          </a:p>
          <a:p>
            <a:pPr>
              <a:buNone/>
            </a:pPr>
            <a:r>
              <a:rPr kumimoji="1" lang="en-US" altLang="ja-JP" dirty="0" smtClean="0"/>
              <a:t>Dup</a:t>
            </a:r>
            <a:r>
              <a:rPr kumimoji="1" lang="ja-JP" altLang="en-US" dirty="0" smtClean="0"/>
              <a:t>：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対角（</a:t>
            </a:r>
            <a:r>
              <a:rPr kumimoji="1" lang="en-US" altLang="ja-JP" dirty="0" smtClean="0"/>
              <a:t>diagonal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余加法（</a:t>
            </a:r>
            <a:r>
              <a:rPr kumimoji="1" lang="en-US" altLang="ja-JP" dirty="0" err="1" smtClean="0"/>
              <a:t>coaddition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分岐（</a:t>
            </a:r>
            <a:r>
              <a:rPr kumimoji="1" lang="en-US" altLang="ja-JP" dirty="0" smtClean="0"/>
              <a:t>blanching, ramification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重複（</a:t>
            </a:r>
            <a:r>
              <a:rPr kumimoji="1" lang="en-US" altLang="ja-JP" dirty="0" smtClean="0"/>
              <a:t>duplication, duplicator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コピー（</a:t>
            </a:r>
            <a:r>
              <a:rPr kumimoji="1" lang="en-US" altLang="ja-JP" dirty="0" smtClean="0"/>
              <a:t>copy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フォーク（</a:t>
            </a:r>
            <a:r>
              <a:rPr kumimoji="1" lang="en-US" altLang="ja-JP" dirty="0" smtClean="0"/>
              <a:t>fork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水増し（</a:t>
            </a:r>
            <a:r>
              <a:rPr kumimoji="1" lang="en-US" altLang="ja-JP" dirty="0" smtClean="0"/>
              <a:t>weakening, thinning</a:t>
            </a:r>
            <a:r>
              <a:rPr kumimoji="1" lang="ja-JP" altLang="en-US" dirty="0" smtClean="0"/>
              <a:t>）</a:t>
            </a:r>
          </a:p>
          <a:p>
            <a:pPr>
              <a:buNone/>
            </a:pPr>
            <a:r>
              <a:rPr kumimoji="1" lang="en-US" altLang="ja-JP" dirty="0" err="1" smtClean="0"/>
              <a:t>Exch</a:t>
            </a:r>
            <a:r>
              <a:rPr kumimoji="1" lang="ja-JP" altLang="en-US" dirty="0" smtClean="0"/>
              <a:t>：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対称（</a:t>
            </a:r>
            <a:r>
              <a:rPr kumimoji="1" lang="en-US" altLang="ja-JP" dirty="0" smtClean="0"/>
              <a:t>symmetry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対称ブレイディング（</a:t>
            </a:r>
            <a:r>
              <a:rPr kumimoji="1" lang="en-US" altLang="ja-JP" dirty="0" smtClean="0"/>
              <a:t>symmetric braiding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クロス、交差（</a:t>
            </a:r>
            <a:r>
              <a:rPr kumimoji="1" lang="en-US" altLang="ja-JP" dirty="0" smtClean="0"/>
              <a:t>cross, crossing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交換（</a:t>
            </a:r>
            <a:r>
              <a:rPr kumimoji="1" lang="en-US" altLang="ja-JP" dirty="0" smtClean="0"/>
              <a:t>exchange, interchange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フリップ（</a:t>
            </a:r>
            <a:r>
              <a:rPr kumimoji="1" lang="en-US" altLang="ja-JP" dirty="0" smtClean="0"/>
              <a:t>flip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スワップ（</a:t>
            </a:r>
            <a:r>
              <a:rPr kumimoji="1" lang="en-US" altLang="ja-JP" dirty="0" smtClean="0"/>
              <a:t>swap</a:t>
            </a:r>
            <a:r>
              <a:rPr kumimoji="1" lang="ja-JP" altLang="en-US" dirty="0" smtClean="0"/>
              <a:t>）</a:t>
            </a:r>
          </a:p>
          <a:p>
            <a:pPr>
              <a:buFont typeface="Arial" pitchFamily="34" charset="0"/>
              <a:buAutoNum type="arabicPeriod"/>
            </a:pPr>
            <a:r>
              <a:rPr kumimoji="1" lang="ja-JP" altLang="en-US" dirty="0" smtClean="0"/>
              <a:t>ツイスト（</a:t>
            </a:r>
            <a:r>
              <a:rPr kumimoji="1" lang="en-US" altLang="ja-JP" dirty="0" smtClean="0"/>
              <a:t>twist</a:t>
            </a:r>
            <a:r>
              <a:rPr kumimoji="1" lang="ja-JP" altLang="en-US" dirty="0" smtClean="0"/>
              <a:t>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1BEEC61D-E797-45E7-A88F-FF37EC2D71C1}" type="slidenum">
              <a:rPr kumimoji="1" lang="ja-JP" altLang="en-US" smtClean="0"/>
              <a:pPr/>
              <a:t>43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3857620" y="2357430"/>
          <a:ext cx="514353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257176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略記号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Dup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コピー、重複 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Exch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入れ替え、交換 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Disc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破棄、放電（今日は使わない） 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まとめ：その他、一次方程式を解くために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一般的な公理・定理のインスタンス化</a:t>
            </a:r>
          </a:p>
          <a:p>
            <a:pPr>
              <a:buNone/>
            </a:pPr>
            <a:r>
              <a:rPr kumimoji="1" lang="ja-JP" altLang="en-US" dirty="0" smtClean="0"/>
              <a:t>等式の公理系（一部推論規則にもできる）</a:t>
            </a:r>
          </a:p>
          <a:p>
            <a:pPr>
              <a:buNone/>
            </a:pPr>
            <a:r>
              <a:rPr kumimoji="1" lang="ja-JP" altLang="en-US" dirty="0" smtClean="0"/>
              <a:t>等式の推論規則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sz="3400" dirty="0" smtClean="0">
                <a:latin typeface="ＭＳ ゴシック" pitchFamily="49" charset="-128"/>
                <a:ea typeface="ＭＳ ゴシック" pitchFamily="49" charset="-128"/>
              </a:rPr>
              <a:t>      A  = B</a:t>
            </a:r>
          </a:p>
          <a:p>
            <a:pPr>
              <a:buNone/>
            </a:pPr>
            <a:r>
              <a:rPr kumimoji="1" lang="ja-JP" altLang="en-US" sz="3400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sz="3400" dirty="0">
                <a:latin typeface="ＭＳ ゴシック" pitchFamily="49" charset="-128"/>
                <a:ea typeface="ＭＳ ゴシック" pitchFamily="49" charset="-128"/>
              </a:rPr>
              <a:t>----------------[</a:t>
            </a:r>
            <a:r>
              <a:rPr lang="ja-JP" altLang="en-US" sz="3400" dirty="0">
                <a:latin typeface="ＭＳ ゴシック" pitchFamily="49" charset="-128"/>
                <a:ea typeface="ＭＳ ゴシック" pitchFamily="49" charset="-128"/>
              </a:rPr>
              <a:t>両辺に同一置換</a:t>
            </a:r>
            <a:r>
              <a:rPr lang="en-US" altLang="ja-JP" sz="3400" dirty="0">
                <a:latin typeface="ＭＳ ゴシック" pitchFamily="49" charset="-128"/>
                <a:ea typeface="ＭＳ ゴシック" pitchFamily="49" charset="-128"/>
              </a:rPr>
              <a:t>]</a:t>
            </a:r>
            <a:endParaRPr kumimoji="1" lang="en-US" altLang="ja-JP" sz="3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lang="en-US" altLang="ja-JP" sz="3400" dirty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sz="3400" dirty="0" smtClean="0">
                <a:latin typeface="ＭＳ ゴシック" pitchFamily="49" charset="-128"/>
                <a:ea typeface="ＭＳ ゴシック" pitchFamily="49" charset="-128"/>
              </a:rPr>
              <a:t>A[C/x</a:t>
            </a:r>
            <a:r>
              <a:rPr lang="en-US" altLang="ja-JP" sz="3400" dirty="0">
                <a:latin typeface="ＭＳ ゴシック" pitchFamily="49" charset="-128"/>
                <a:ea typeface="ＭＳ ゴシック" pitchFamily="49" charset="-128"/>
              </a:rPr>
              <a:t>] = B[C/x]</a:t>
            </a:r>
            <a:endParaRPr kumimoji="1" lang="en-US" altLang="ja-JP" sz="3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sz="3400" dirty="0" smtClean="0">
                <a:latin typeface="ＭＳ ゴシック" pitchFamily="49" charset="-128"/>
                <a:ea typeface="ＭＳ ゴシック" pitchFamily="49" charset="-128"/>
              </a:rPr>
              <a:t>      A =  B</a:t>
            </a:r>
          </a:p>
          <a:p>
            <a:pPr>
              <a:buNone/>
            </a:pPr>
            <a:r>
              <a:rPr kumimoji="1" lang="ja-JP" altLang="en-US" sz="3400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sz="3400" dirty="0">
                <a:latin typeface="ＭＳ ゴシック" pitchFamily="49" charset="-128"/>
                <a:ea typeface="ＭＳ ゴシック" pitchFamily="49" charset="-128"/>
              </a:rPr>
              <a:t>---------------[1</a:t>
            </a:r>
            <a:r>
              <a:rPr lang="ja-JP" altLang="en-US" sz="3400" dirty="0" err="1">
                <a:latin typeface="ＭＳ ゴシック" pitchFamily="49" charset="-128"/>
                <a:ea typeface="ＭＳ ゴシック" pitchFamily="49" charset="-128"/>
              </a:rPr>
              <a:t>つの</a:t>
            </a:r>
            <a:r>
              <a:rPr lang="ja-JP" altLang="en-US" sz="3400" dirty="0">
                <a:latin typeface="ＭＳ ゴシック" pitchFamily="49" charset="-128"/>
                <a:ea typeface="ＭＳ ゴシック" pitchFamily="49" charset="-128"/>
              </a:rPr>
              <a:t>項に左右で置換</a:t>
            </a:r>
            <a:r>
              <a:rPr lang="en-US" altLang="ja-JP" sz="3400" dirty="0">
                <a:latin typeface="ＭＳ ゴシック" pitchFamily="49" charset="-128"/>
                <a:ea typeface="ＭＳ ゴシック" pitchFamily="49" charset="-128"/>
              </a:rPr>
              <a:t>]</a:t>
            </a:r>
            <a:endParaRPr kumimoji="1" lang="en-US" altLang="ja-JP" sz="3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lang="en-US" altLang="ja-JP" sz="3400" dirty="0">
                <a:latin typeface="ＭＳ ゴシック" pitchFamily="49" charset="-128"/>
                <a:ea typeface="ＭＳ ゴシック" pitchFamily="49" charset="-128"/>
              </a:rPr>
              <a:t>  C[A/x] = C[B/x]</a:t>
            </a:r>
            <a:endParaRPr kumimoji="1" lang="en-US" altLang="ja-JP" sz="3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有理数系の公理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pt-BR" altLang="ja-JP" sz="3400" dirty="0" smtClean="0"/>
              <a:t> (a + b) + c  = a + (b + c)</a:t>
            </a:r>
          </a:p>
          <a:p>
            <a:pPr>
              <a:buNone/>
            </a:pPr>
            <a:r>
              <a:rPr kumimoji="1" lang="en-US" altLang="ja-JP" sz="3400" dirty="0" smtClean="0"/>
              <a:t> a + b = b + a</a:t>
            </a:r>
          </a:p>
          <a:p>
            <a:pPr>
              <a:buNone/>
            </a:pPr>
            <a:r>
              <a:rPr kumimoji="1" lang="ja-JP" altLang="en-US" sz="3400" dirty="0" smtClean="0"/>
              <a:t> </a:t>
            </a:r>
            <a:r>
              <a:rPr kumimoji="1" lang="en-US" altLang="ja-JP" sz="3400" dirty="0" smtClean="0"/>
              <a:t>...</a:t>
            </a:r>
          </a:p>
          <a:p>
            <a:pPr>
              <a:buNone/>
            </a:pPr>
            <a:r>
              <a:rPr kumimoji="1" lang="ja-JP" altLang="en-US" sz="3400" dirty="0" smtClean="0"/>
              <a:t> </a:t>
            </a:r>
            <a:r>
              <a:rPr kumimoji="1" lang="en-US" altLang="ja-JP" sz="3400" dirty="0" smtClean="0"/>
              <a:t>..</a:t>
            </a:r>
          </a:p>
          <a:p>
            <a:pPr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D1704362-79FB-433D-98BD-4F49D845BD01}" type="slidenum">
              <a:rPr kumimoji="1" lang="ja-JP" altLang="en-US" smtClean="0"/>
              <a:pPr/>
              <a:t>44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ここらで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◎質問ありますか？</a:t>
            </a:r>
          </a:p>
          <a:p>
            <a:pPr marL="357188" indent="-357188">
              <a:buNone/>
            </a:pPr>
            <a:r>
              <a:rPr kumimoji="1" lang="ja-JP" altLang="en-US" dirty="0" smtClean="0"/>
              <a:t>◎時間的余裕があれば、連立一次方程式をもっと。</a:t>
            </a:r>
          </a:p>
          <a:p>
            <a:pPr>
              <a:buNone/>
            </a:pPr>
            <a:r>
              <a:rPr kumimoji="1" lang="ja-JP" altLang="en-US" dirty="0" smtClean="0"/>
              <a:t>◎余裕がないなら次にいこう。</a:t>
            </a:r>
          </a:p>
          <a:p>
            <a:pPr>
              <a:buNone/>
            </a:pPr>
            <a:r>
              <a:rPr kumimoji="1" lang="ja-JP" altLang="en-US" dirty="0" smtClean="0"/>
              <a:t>◎いや、休憩かな。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AA822E95-1FED-4984-AFFF-13945FB841FD}" type="slidenum">
              <a:rPr kumimoji="1" lang="ja-JP" altLang="en-US" smtClean="0"/>
              <a:pPr/>
              <a:t>45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命題論理の立場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kumimoji="1" lang="ja-JP" altLang="en-US" dirty="0" smtClean="0"/>
              <a:t>これからは、命題の中身を詮索しない。</a:t>
            </a:r>
          </a:p>
          <a:p>
            <a:r>
              <a:rPr kumimoji="1" lang="ja-JP" altLang="en-US" dirty="0" smtClean="0"/>
              <a:t>今までは、基本命題＝基本（原子）論理式を「等式だ」としてきた。</a:t>
            </a:r>
          </a:p>
          <a:p>
            <a:r>
              <a:rPr kumimoji="1" lang="ja-JP" altLang="en-US" dirty="0" smtClean="0"/>
              <a:t>等式には左辺と右辺があり、数や変数で組み立てられていた。</a:t>
            </a:r>
          </a:p>
          <a:p>
            <a:r>
              <a:rPr kumimoji="1" lang="ja-JP" altLang="en-US" dirty="0" smtClean="0"/>
              <a:t>以下では、命題を</a:t>
            </a:r>
            <a:r>
              <a:rPr kumimoji="1" lang="en-US" altLang="ja-JP" dirty="0" smtClean="0"/>
              <a:t>A, B, C</a:t>
            </a:r>
            <a:r>
              <a:rPr kumimoji="1" lang="ja-JP" altLang="en-US" dirty="0" smtClean="0"/>
              <a:t>などで表す。</a:t>
            </a:r>
          </a:p>
          <a:p>
            <a:r>
              <a:rPr kumimoji="1" lang="ja-JP" altLang="en-US" dirty="0" smtClean="0"/>
              <a:t>もはや、命題の内部構造を一切問わない。</a:t>
            </a:r>
          </a:p>
          <a:p>
            <a:r>
              <a:rPr kumimoji="1" lang="ja-JP" altLang="en-US" dirty="0" smtClean="0"/>
              <a:t>命題の内部構造に無関係なことがらに注目する。</a:t>
            </a:r>
          </a:p>
          <a:p>
            <a:r>
              <a:rPr kumimoji="1" lang="ja-JP" altLang="en-US" dirty="0" smtClean="0"/>
              <a:t>主に、命題（複合命題）の証明可能性が問題になる。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FF96027D-5472-4A8F-9412-3CE0605D1DAC}" type="slidenum">
              <a:rPr kumimoji="1" lang="ja-JP" altLang="en-US" smtClean="0"/>
              <a:pPr/>
              <a:t>46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∧と⊃だけを扱う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基本命題＝原子命題＝</a:t>
            </a:r>
            <a:r>
              <a:rPr kumimoji="1" lang="en-US" altLang="ja-JP" dirty="0" smtClean="0"/>
              <a:t>(A, B, C</a:t>
            </a:r>
            <a:r>
              <a:rPr kumimoji="1" lang="ja-JP" altLang="en-US" dirty="0" smtClean="0"/>
              <a:t>など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から、</a:t>
            </a:r>
          </a:p>
          <a:p>
            <a:pPr marL="0" indent="0">
              <a:buNone/>
            </a:pPr>
            <a:r>
              <a:rPr kumimoji="1" lang="ja-JP" altLang="en-US" dirty="0" smtClean="0"/>
              <a:t>∧と⊃だけ（補助的に括弧は</a:t>
            </a:r>
            <a:r>
              <a:rPr kumimoji="1" lang="en-US" altLang="ja-JP" dirty="0" smtClean="0"/>
              <a:t>OK</a:t>
            </a:r>
            <a:r>
              <a:rPr kumimoji="1" lang="ja-JP" altLang="en-US" dirty="0" smtClean="0"/>
              <a:t>）を用いて組み立てられた記号表現だけを扱う。</a:t>
            </a:r>
          </a:p>
          <a:p>
            <a:pPr marL="0" indent="0">
              <a:buNone/>
            </a:pPr>
            <a:r>
              <a:rPr kumimoji="1" lang="ja-JP" altLang="en-US" dirty="0" smtClean="0"/>
              <a:t>今回は、∨と￢、論理定数</a:t>
            </a:r>
            <a:r>
              <a:rPr kumimoji="1" lang="en-US" altLang="ja-JP" dirty="0" smtClean="0"/>
              <a:t>true, false</a:t>
            </a:r>
            <a:r>
              <a:rPr kumimoji="1" lang="ja-JP" altLang="en-US" dirty="0" smtClean="0"/>
              <a:t>などは扱わない。</a:t>
            </a:r>
          </a:p>
          <a:p>
            <a:pPr marL="0" indent="0">
              <a:buNone/>
            </a:pPr>
            <a:r>
              <a:rPr kumimoji="1" lang="ja-JP" altLang="en-US" dirty="0" smtClean="0"/>
              <a:t>使ってよい推論規則：</a:t>
            </a:r>
          </a:p>
          <a:p>
            <a:pPr>
              <a:buNone/>
            </a:pPr>
            <a:endParaRPr kumimoji="1"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kumimoji="1" lang="en-US" altLang="zh-TW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あと</a:t>
            </a:r>
            <a:r>
              <a:rPr kumimoji="1" lang="en-US" altLang="ja-JP" dirty="0" smtClean="0"/>
              <a:t>Dup</a:t>
            </a:r>
            <a:r>
              <a:rPr kumimoji="1" lang="ja-JP" altLang="en-US" dirty="0" smtClean="0"/>
              <a:t>と</a:t>
            </a:r>
            <a:r>
              <a:rPr kumimoji="1" lang="en-US" altLang="ja-JP" dirty="0" err="1" smtClean="0"/>
              <a:t>Exch</a:t>
            </a:r>
            <a:r>
              <a:rPr kumimoji="1" lang="ja-JP" altLang="en-US" dirty="0" err="1" smtClean="0"/>
              <a:t>。</a:t>
            </a:r>
            <a:r>
              <a:rPr kumimoji="1" lang="ja-JP" altLang="en-US" dirty="0" smtClean="0"/>
              <a:t>これだけ！ 公理も要らない。</a:t>
            </a:r>
          </a:p>
          <a:p>
            <a:pPr>
              <a:buNone/>
            </a:pP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便宜上、マクロ規則</a:t>
            </a:r>
            <a:r>
              <a:rPr kumimoji="1" lang="en-US" altLang="ja-JP" dirty="0" smtClean="0"/>
              <a:t>MP'</a:t>
            </a:r>
            <a:r>
              <a:rPr kumimoji="1" lang="ja-JP" altLang="en-US" dirty="0" smtClean="0"/>
              <a:t>も使う。</a:t>
            </a:r>
          </a:p>
          <a:p>
            <a:r>
              <a:rPr kumimoji="1" lang="ja-JP" altLang="en-US" dirty="0" smtClean="0"/>
              <a:t>論理式の中身はないガラだけ。連立方程式の話よりずっと単純。</a:t>
            </a:r>
          </a:p>
          <a:p>
            <a:r>
              <a:rPr kumimoji="1" lang="ja-JP" altLang="en-US" dirty="0" smtClean="0"/>
              <a:t>論理式の中身がない分だけ難しい。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417254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A79B0192-B6E7-4AB7-A88C-7D6F1C4E3343}" type="slidenum">
              <a:rPr kumimoji="1" lang="ja-JP" altLang="en-US" smtClean="0"/>
              <a:pPr/>
              <a:t>47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71472" y="3286124"/>
          <a:ext cx="60960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zh-TW" altLang="en-US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論理記号 </a:t>
                      </a:r>
                      <a:endParaRPr kumimoji="1" lang="ja-JP" altLang="en-US" dirty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導入規則 </a:t>
                      </a:r>
                      <a:endParaRPr kumimoji="1" lang="ja-JP" altLang="en-US" dirty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消去規則 </a:t>
                      </a:r>
                      <a:endParaRPr kumimoji="1" lang="ja-JP" altLang="en-US" dirty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∧</a:t>
                      </a:r>
                      <a:endParaRPr kumimoji="1" lang="ja-JP" altLang="en-US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And</a:t>
                      </a:r>
                      <a:endParaRPr kumimoji="1" lang="ja-JP" altLang="en-US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Sel-1, Sel-2 </a:t>
                      </a:r>
                      <a:endParaRPr kumimoji="1" lang="ja-JP" altLang="en-US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⊃</a:t>
                      </a:r>
                      <a:endParaRPr kumimoji="1" lang="ja-JP" altLang="en-US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DT</a:t>
                      </a:r>
                      <a:endParaRPr kumimoji="1" lang="ja-JP" altLang="en-US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MP, MP' </a:t>
                      </a:r>
                      <a:endParaRPr kumimoji="1" lang="ja-JP" altLang="en-US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心の持ち方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算術回路キットと（具体的個々の）算術回路を扱ったときと同じ気持ち。</a:t>
            </a:r>
          </a:p>
          <a:p>
            <a:r>
              <a:rPr kumimoji="1" lang="ja-JP" altLang="en-US" dirty="0" smtClean="0"/>
              <a:t>演繹系での証明とは、証明図（論理の回路図）が描けること。</a:t>
            </a:r>
          </a:p>
          <a:p>
            <a:r>
              <a:rPr kumimoji="1" lang="ja-JP" altLang="en-US" dirty="0" smtClean="0"/>
              <a:t>「証明できることを証明する」とかでビックリしない。</a:t>
            </a:r>
          </a:p>
          <a:p>
            <a:r>
              <a:rPr kumimoji="1" lang="ja-JP" altLang="en-US" dirty="0" smtClean="0"/>
              <a:t>「証明できないことを証明する」も全然ヘイキ。</a:t>
            </a:r>
          </a:p>
          <a:p>
            <a:r>
              <a:rPr kumimoji="1" lang="ja-JP" altLang="en-US" dirty="0" smtClean="0"/>
              <a:t>単なる記号としての論理式と、単なる図形としての証明図を我々は扱う。</a:t>
            </a:r>
          </a:p>
          <a:p>
            <a:r>
              <a:rPr kumimoji="1" lang="ja-JP" altLang="en-US" dirty="0" smtClean="0"/>
              <a:t>その対象物（記号や図形）に関してナニゴトかを言ったり、保証したりできる。</a:t>
            </a:r>
          </a:p>
          <a:p>
            <a:r>
              <a:rPr kumimoji="1" lang="ja-JP" altLang="en-US" dirty="0" smtClean="0"/>
              <a:t>対象物の世界に入ったり、外から眺めたり </a:t>
            </a:r>
            <a:r>
              <a:rPr kumimoji="1" lang="en-US" altLang="ja-JP" dirty="0" smtClean="0"/>
              <a:t>… </a:t>
            </a:r>
            <a:r>
              <a:rPr kumimoji="1" lang="ja-JP" altLang="en-US" dirty="0" smtClean="0"/>
              <a:t>感情移入と幽体離脱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117D4D93-A7CC-4889-BF7B-CCC7C311F520}" type="slidenum">
              <a:rPr kumimoji="1" lang="ja-JP" altLang="en-US" smtClean="0"/>
              <a:pPr/>
              <a:t>48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やってみよう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我々が扱う命題論理の演繹系を仮に </a:t>
            </a:r>
            <a:r>
              <a:rPr kumimoji="1" lang="en-US" altLang="ja-JP" b="1" dirty="0" smtClean="0"/>
              <a:t>NJ--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としておくとして、</a:t>
            </a:r>
          </a:p>
          <a:p>
            <a:pPr marL="0" indent="0">
              <a:buNone/>
            </a:pPr>
            <a:r>
              <a:rPr kumimoji="1" lang="ja-JP" altLang="en-US" dirty="0" smtClean="0"/>
              <a:t>次の論理式は</a:t>
            </a:r>
            <a:r>
              <a:rPr kumimoji="1" lang="en-US" altLang="ja-JP" dirty="0" smtClean="0"/>
              <a:t>NJ--</a:t>
            </a:r>
            <a:r>
              <a:rPr kumimoji="1" lang="ja-JP" altLang="en-US" dirty="0" smtClean="0"/>
              <a:t>で証明できるでしょうか？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A⊃A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(A∧B)⊃A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A⊃(B⊃(A∧B))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(A⊃B)⊃((B⊃C)⊃(A⊃C))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A⊃(A⊃A)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((A⊃A)⊃B)⊃B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A⊃(A∧B)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(A⊃C)⊃C</a:t>
            </a:r>
          </a:p>
          <a:p>
            <a:pPr>
              <a:buNone/>
            </a:pPr>
            <a:r>
              <a:rPr kumimoji="1" lang="ja-JP" altLang="en-US" dirty="0" smtClean="0"/>
              <a:t>途方にくれるかも知れないね。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396B1407-4559-409D-84EF-7BD295F849AD}" type="slidenum">
              <a:rPr kumimoji="1" lang="ja-JP" altLang="en-US" smtClean="0"/>
              <a:pPr/>
              <a:t>49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論理 </a:t>
            </a:r>
            <a:r>
              <a:rPr kumimoji="1" lang="en-US" altLang="ja-JP" smtClean="0"/>
              <a:t>vs </a:t>
            </a:r>
            <a:r>
              <a:rPr kumimoji="1" lang="ja-JP" altLang="en-US" smtClean="0"/>
              <a:t>算術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714884"/>
            <a:ext cx="8229600" cy="141127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kumimoji="1" lang="ja-JP" altLang="en-US" dirty="0" smtClean="0"/>
              <a:t>論理の概念を、算術と比較しながら学ぶのは良い方法。</a:t>
            </a:r>
          </a:p>
          <a:p>
            <a:pPr>
              <a:buNone/>
            </a:pPr>
            <a:r>
              <a:rPr kumimoji="1" lang="ja-JP" altLang="en-US" dirty="0" smtClean="0"/>
              <a:t>後でまたこの表は出てくるよ。</a:t>
            </a:r>
          </a:p>
          <a:p>
            <a:pPr>
              <a:buNone/>
            </a:pPr>
            <a:r>
              <a:rPr kumimoji="1" lang="ja-JP" altLang="en-US" dirty="0" smtClean="0"/>
              <a:t>しばらく、算術の話をする。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3C51858F-99B9-4393-8259-ABF2853AC9D0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857224" y="1214422"/>
          <a:ext cx="7358114" cy="3429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9057"/>
                <a:gridCol w="3679057"/>
              </a:tblGrid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論理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算術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zh-CN" altLang="en-US" sz="2400" baseline="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論理式</a:t>
                      </a:r>
                      <a:endParaRPr kumimoji="1" lang="ja-JP" altLang="en-US" sz="2400" baseline="0" dirty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CN" altLang="en-US" sz="2400" baseline="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数値（自然数）</a:t>
                      </a:r>
                      <a:r>
                        <a:rPr kumimoji="1" lang="zh-CN" altLang="en-US" sz="2400" baseline="0" dirty="0" smtClean="0"/>
                        <a:t> </a:t>
                      </a:r>
                      <a:endParaRPr kumimoji="1" lang="ja-JP" altLang="en-US" sz="2400" baseline="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証明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計算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論理式を証明する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数値を計算で作り出す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推論（基本ステップ）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基本的算術演算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仮定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入力の数値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4898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公理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定数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今日の話題じゃないけど：健全性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NJ--</a:t>
            </a:r>
            <a:r>
              <a:rPr kumimoji="1" lang="ja-JP" altLang="en-US" dirty="0" smtClean="0"/>
              <a:t>は次の性質を持つ。</a:t>
            </a:r>
          </a:p>
          <a:p>
            <a:r>
              <a:rPr kumimoji="1" lang="ja-JP" altLang="en-US" dirty="0" smtClean="0"/>
              <a:t>論理式が</a:t>
            </a:r>
            <a:r>
              <a:rPr kumimoji="1" lang="en-US" altLang="ja-JP" dirty="0" smtClean="0"/>
              <a:t>NJ--</a:t>
            </a:r>
            <a:r>
              <a:rPr kumimoji="1" lang="ja-JP" altLang="en-US" dirty="0" smtClean="0"/>
              <a:t>で証明できるなら、その論理式は恒真（妥当）である。</a:t>
            </a:r>
          </a:p>
          <a:p>
            <a:pPr>
              <a:buNone/>
            </a:pPr>
            <a:r>
              <a:rPr lang="ja-JP" altLang="en-US" dirty="0" smtClean="0"/>
              <a:t>対偶</a:t>
            </a:r>
            <a:r>
              <a:rPr kumimoji="1" lang="ja-JP" altLang="en-US" dirty="0" smtClean="0"/>
              <a:t>を</a:t>
            </a:r>
            <a:r>
              <a:rPr kumimoji="1" lang="ja-JP" altLang="en-US" dirty="0" smtClean="0"/>
              <a:t>取ると、</a:t>
            </a:r>
          </a:p>
          <a:p>
            <a:r>
              <a:rPr kumimoji="1" lang="ja-JP" altLang="en-US" dirty="0" smtClean="0"/>
              <a:t>論理式が恒真でないなら、その論理式は</a:t>
            </a:r>
            <a:r>
              <a:rPr kumimoji="1" lang="en-US" altLang="ja-JP" dirty="0" smtClean="0"/>
              <a:t>NJ--</a:t>
            </a:r>
            <a:r>
              <a:rPr kumimoji="1" lang="ja-JP" altLang="en-US" dirty="0" smtClean="0"/>
              <a:t>で証明できない。</a:t>
            </a:r>
          </a:p>
          <a:p>
            <a:pPr marL="0" indent="0">
              <a:buNone/>
            </a:pPr>
            <a:r>
              <a:rPr kumimoji="1" lang="ja-JP" altLang="en-US" dirty="0" smtClean="0"/>
              <a:t>これで、</a:t>
            </a:r>
            <a:r>
              <a:rPr kumimoji="1" lang="en-US" altLang="ja-JP" dirty="0" smtClean="0"/>
              <a:t>A⊃(A∧B) </a:t>
            </a:r>
            <a:r>
              <a:rPr kumimoji="1" lang="ja-JP" altLang="en-US" dirty="0" smtClean="0"/>
              <a:t>が、“証明できないことを証明”できるよ。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00F13D58-08FF-454B-99BB-8FE3F5E57847}" type="slidenum">
              <a:rPr kumimoji="1" lang="ja-JP" altLang="en-US" smtClean="0"/>
              <a:pPr/>
              <a:t>50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論理も回路図：証明回路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証明図とまったく同じ内容で、単に図示方法だけを変える。</a:t>
            </a:r>
          </a:p>
          <a:p>
            <a:r>
              <a:rPr kumimoji="1" lang="ja-JP" altLang="en-US" dirty="0" smtClean="0"/>
              <a:t>公理・定理は、三角。公理であることを強調（あまり使わない）</a:t>
            </a:r>
          </a:p>
          <a:p>
            <a:r>
              <a:rPr kumimoji="1" lang="ja-JP" altLang="en-US" dirty="0" smtClean="0"/>
              <a:t>構造規則は、ワイヤーの分岐と交差</a:t>
            </a:r>
          </a:p>
          <a:p>
            <a:r>
              <a:rPr kumimoji="1" lang="en-US" altLang="ja-JP" dirty="0" smtClean="0"/>
              <a:t>And</a:t>
            </a:r>
            <a:r>
              <a:rPr kumimoji="1" lang="ja-JP" altLang="en-US" dirty="0" smtClean="0"/>
              <a:t>（∧導入）は、ワイヤーが太く短い横棒で合流</a:t>
            </a:r>
          </a:p>
          <a:p>
            <a:r>
              <a:rPr kumimoji="1" lang="en-US" altLang="ja-JP" dirty="0" smtClean="0"/>
              <a:t>Sel-1, Sel-2</a:t>
            </a:r>
            <a:r>
              <a:rPr kumimoji="1" lang="ja-JP" altLang="en-US" dirty="0" smtClean="0"/>
              <a:t>（∧消去）は、適当な印モノ</a:t>
            </a:r>
          </a:p>
          <a:p>
            <a:r>
              <a:rPr kumimoji="1" lang="en-US" altLang="ja-JP" dirty="0" smtClean="0"/>
              <a:t>MP, MP'</a:t>
            </a:r>
            <a:r>
              <a:rPr kumimoji="1" lang="ja-JP" altLang="en-US" dirty="0" smtClean="0"/>
              <a:t>（⊃消去）は、黒い丸</a:t>
            </a:r>
          </a:p>
          <a:p>
            <a:r>
              <a:rPr kumimoji="1" lang="en-US" altLang="ja-JP" dirty="0" smtClean="0"/>
              <a:t>DT</a:t>
            </a:r>
            <a:r>
              <a:rPr kumimoji="1" lang="ja-JP" altLang="en-US" dirty="0" smtClean="0"/>
              <a:t>（⊃導入）は、ワイヤーを短い矢印（留め具）でつなぐ。</a:t>
            </a:r>
          </a:p>
          <a:p>
            <a:pPr>
              <a:buNone/>
            </a:pP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証明図の⊃導入では、消える仮定に番号（ラベル）を付けて、対応する推論にも同じ番号を付けたが、回路図では不要になる。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F599E15B-FA3C-49B3-9A46-2EC7DFB5153D}" type="slidenum">
              <a:rPr kumimoji="1" lang="ja-JP" altLang="en-US" smtClean="0"/>
              <a:pPr/>
              <a:t>51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描いてみよう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kumimoji="1" lang="ja-JP" altLang="en-US" dirty="0" smtClean="0"/>
              <a:t>なれないと難しい。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A⊃A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(A∧B)⊃A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A⊃(B⊃(A∧B))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(A⊃B)⊃((B⊃C)⊃(A⊃C))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A⊃(A⊃A)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((A⊃A)⊃B)⊃B</a:t>
            </a:r>
          </a:p>
          <a:p>
            <a:r>
              <a:rPr kumimoji="1" lang="ja-JP" altLang="en-US" dirty="0" smtClean="0"/>
              <a:t>証明図と回路図を同じ高さで横に並べて描く</a:t>
            </a:r>
          </a:p>
          <a:p>
            <a:r>
              <a:rPr kumimoji="1" lang="ja-JP" altLang="en-US" dirty="0" smtClean="0"/>
              <a:t>または、証明図と回路図を重ねて描く</a:t>
            </a:r>
          </a:p>
          <a:p>
            <a:pPr>
              <a:buNone/>
            </a:pPr>
            <a:r>
              <a:rPr kumimoji="1" lang="ja-JP" altLang="en-US" dirty="0" smtClean="0"/>
              <a:t>◎ここらで「質問ありますか？」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23FD1467-7719-427F-8302-6C0C1A4DEE5F}" type="slidenum">
              <a:rPr kumimoji="1" lang="ja-JP" altLang="en-US" smtClean="0"/>
              <a:pPr/>
              <a:t>52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オマケ：論理的同値性を１つの論理式で表す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(A⊃B)∧(B⊃A) </a:t>
            </a:r>
            <a:r>
              <a:rPr kumimoji="1" lang="ja-JP" altLang="en-US" dirty="0" smtClean="0"/>
              <a:t>を </a:t>
            </a:r>
            <a:r>
              <a:rPr kumimoji="1" lang="en-US" altLang="ja-JP" dirty="0" smtClean="0"/>
              <a:t>A≡B </a:t>
            </a:r>
            <a:r>
              <a:rPr kumimoji="1" lang="ja-JP" altLang="en-US" dirty="0" smtClean="0"/>
              <a:t>と書くことにする（約束：マクロ論理記号の導入）。</a:t>
            </a:r>
          </a:p>
          <a:p>
            <a:pPr>
              <a:buNone/>
            </a:pPr>
            <a:r>
              <a:rPr kumimoji="1" lang="ja-JP" altLang="en-US" dirty="0" smtClean="0"/>
              <a:t>次は同じことを述べているから、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|- A≡B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|- (A⊃B)∧(B⊃A) 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|- A⊃B </a:t>
            </a:r>
            <a:r>
              <a:rPr kumimoji="1" lang="ja-JP" altLang="en-US" dirty="0" smtClean="0"/>
              <a:t>かつ </a:t>
            </a:r>
            <a:r>
              <a:rPr kumimoji="1" lang="en-US" altLang="ja-JP" dirty="0" smtClean="0"/>
              <a:t>|- B⊃A)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 |- B </a:t>
            </a:r>
            <a:r>
              <a:rPr kumimoji="1" lang="ja-JP" altLang="en-US" dirty="0" smtClean="0"/>
              <a:t>かつ </a:t>
            </a:r>
            <a:r>
              <a:rPr kumimoji="1" lang="en-US" altLang="ja-JP" dirty="0" smtClean="0"/>
              <a:t>B |- A</a:t>
            </a:r>
          </a:p>
          <a:p>
            <a:pPr marL="0" indent="0">
              <a:buNone/>
            </a:pPr>
            <a:r>
              <a:rPr kumimoji="1" lang="en-US" altLang="ja-JP" dirty="0" smtClean="0"/>
              <a:t>A≡B </a:t>
            </a:r>
            <a:r>
              <a:rPr kumimoji="1" lang="ja-JP" altLang="en-US" dirty="0" smtClean="0"/>
              <a:t>が証明できるとは、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が証明できて、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が証明できること。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6BE015C4-9ABE-4A16-BBDC-91924218E320}" type="slidenum">
              <a:rPr kumimoji="1" lang="ja-JP" altLang="en-US" smtClean="0"/>
              <a:pPr/>
              <a:t>53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オマケ：論理の法則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いくつかやってみる。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zh-TW" dirty="0" smtClean="0"/>
              <a:t>(A∧B)∧C ≡ A∧(B∧C) </a:t>
            </a:r>
            <a:r>
              <a:rPr kumimoji="1" lang="zh-TW" altLang="en-US" dirty="0" smtClean="0">
                <a:latin typeface="ＭＳ Ｐゴシック" pitchFamily="50" charset="-128"/>
                <a:ea typeface="ＭＳ Ｐゴシック" pitchFamily="50" charset="-128"/>
              </a:rPr>
              <a:t>結合法則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zh-TW" dirty="0" smtClean="0"/>
              <a:t>A∧B ≡ B∧A  </a:t>
            </a:r>
            <a:r>
              <a:rPr kumimoji="1" lang="zh-TW" altLang="en-US" dirty="0" smtClean="0">
                <a:latin typeface="ＭＳ Ｐゴシック" pitchFamily="50" charset="-128"/>
                <a:ea typeface="ＭＳ Ｐゴシック" pitchFamily="50" charset="-128"/>
              </a:rPr>
              <a:t>交換法則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A∧A ≡ A </a:t>
            </a:r>
            <a:r>
              <a:rPr kumimoji="1" lang="ja-JP" altLang="en-US" dirty="0" err="1" smtClean="0"/>
              <a:t>べき等</a:t>
            </a:r>
            <a:r>
              <a:rPr kumimoji="1" lang="ja-JP" altLang="en-US" dirty="0" smtClean="0"/>
              <a:t>法則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(A⊃B)∧(B⊃C)⊃(A⊃C) </a:t>
            </a:r>
            <a:r>
              <a:rPr kumimoji="1" lang="ja-JP" altLang="en-US" dirty="0" smtClean="0"/>
              <a:t>カット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(A∧B⊃C)⊃(A⊃(B⊃C)) </a:t>
            </a:r>
            <a:r>
              <a:rPr kumimoji="1" lang="ja-JP" altLang="en-US" dirty="0" smtClean="0"/>
              <a:t>演繹定理の内部版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BC062F44-8AF2-420C-9E77-10AAA4FF03A6}" type="slidenum">
              <a:rPr kumimoji="1" lang="ja-JP" altLang="en-US" smtClean="0"/>
              <a:pPr/>
              <a:t>54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オマケ：論理でもスノーグローブ現象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 (A∧B⊃C)⊃(A⊃(B⊃C)) </a:t>
            </a:r>
          </a:p>
          <a:p>
            <a:pPr marL="0" indent="0">
              <a:buNone/>
            </a:pPr>
            <a:r>
              <a:rPr kumimoji="1" lang="ja-JP" altLang="en-US" dirty="0" smtClean="0"/>
              <a:t>外の世界の事実が、中の世界の言葉になる。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A, B |- C </a:t>
            </a:r>
            <a:r>
              <a:rPr kumimoji="1" lang="ja-JP" altLang="en-US" dirty="0" smtClean="0"/>
              <a:t>ならば </a:t>
            </a:r>
            <a:r>
              <a:rPr kumimoji="1" lang="en-US" altLang="ja-JP" dirty="0" smtClean="0"/>
              <a:t>A |- B⊃C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A∧B |- C </a:t>
            </a:r>
            <a:r>
              <a:rPr kumimoji="1" lang="ja-JP" altLang="en-US" dirty="0" smtClean="0"/>
              <a:t>ならば </a:t>
            </a:r>
            <a:r>
              <a:rPr kumimoji="1" lang="en-US" altLang="ja-JP" dirty="0" smtClean="0"/>
              <a:t>A |- B⊃C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|- A∧B⊃C </a:t>
            </a:r>
            <a:r>
              <a:rPr kumimoji="1" lang="ja-JP" altLang="en-US" dirty="0" smtClean="0"/>
              <a:t>ならば  </a:t>
            </a:r>
            <a:r>
              <a:rPr kumimoji="1" lang="en-US" altLang="ja-JP" dirty="0" smtClean="0"/>
              <a:t>|- A⊃(B⊃C)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A∧B⊃C |- A⊃(B⊃C)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|- (A∧B⊃C)⊃(A⊃(B⊃C))</a:t>
            </a:r>
          </a:p>
          <a:p>
            <a:pPr marL="0" indent="0">
              <a:buNone/>
            </a:pP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番目は「</a:t>
            </a:r>
            <a:r>
              <a:rPr kumimoji="1" lang="en-US" altLang="ja-JP" dirty="0" smtClean="0"/>
              <a:t>A∧B⊃C </a:t>
            </a:r>
            <a:r>
              <a:rPr kumimoji="1" lang="ja-JP" altLang="en-US" dirty="0" smtClean="0"/>
              <a:t>があれば、それを使って </a:t>
            </a:r>
            <a:r>
              <a:rPr kumimoji="1" lang="en-US" altLang="ja-JP" dirty="0" smtClean="0"/>
              <a:t>A⊃(B⊃C) </a:t>
            </a:r>
            <a:r>
              <a:rPr kumimoji="1" lang="ja-JP" altLang="en-US" dirty="0" smtClean="0"/>
              <a:t>に向かう証明が構成できる」と読むとよい。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B46F0612-2F20-4C57-8771-B6EADA2C7D2C}" type="slidenum">
              <a:rPr kumimoji="1" lang="ja-JP" altLang="en-US" smtClean="0"/>
              <a:pPr/>
              <a:t>55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ラムダ計算のお絵描きに少し補足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kumimoji="1" lang="ja-JP" altLang="en-US" sz="3400" dirty="0" smtClean="0"/>
              <a:t>留め金（クラスプ </a:t>
            </a:r>
            <a:r>
              <a:rPr kumimoji="1" lang="en-US" altLang="ja-JP" sz="3400" dirty="0" smtClean="0"/>
              <a:t>clasp</a:t>
            </a:r>
            <a:r>
              <a:rPr kumimoji="1" lang="ja-JP" altLang="en-US" sz="3400" dirty="0" smtClean="0"/>
              <a:t>）と、リボン（ワイヤーの束）のハーフツイスト</a:t>
            </a:r>
          </a:p>
          <a:p>
            <a:pPr marL="0" indent="0">
              <a:buNone/>
            </a:pPr>
            <a:r>
              <a:rPr kumimoji="1" lang="ja-JP" altLang="en-US" sz="3400" dirty="0" smtClean="0"/>
              <a:t>留め金はラムダ抽象で曲げたワイヤーをまとめて束ねるために使う道具。</a:t>
            </a:r>
          </a:p>
          <a:p>
            <a:r>
              <a:rPr kumimoji="1" lang="ja-JP" altLang="en-US" sz="3400" dirty="0" smtClean="0"/>
              <a:t>右側からラムダ抽象（カリー化）すると、「←」と</a:t>
            </a:r>
            <a:r>
              <a:rPr kumimoji="1" lang="ja-JP" altLang="en-US" sz="3400" dirty="0" err="1" smtClean="0"/>
              <a:t>いうの</a:t>
            </a:r>
            <a:r>
              <a:rPr kumimoji="1" lang="ja-JP" altLang="en-US" sz="3400" dirty="0" smtClean="0"/>
              <a:t>小さな矢印</a:t>
            </a:r>
          </a:p>
          <a:p>
            <a:r>
              <a:rPr kumimoji="1" lang="ja-JP" altLang="en-US" sz="3400" dirty="0" smtClean="0"/>
              <a:t>左側からラムダ抽象（カリー化）すると、「→」と</a:t>
            </a:r>
            <a:r>
              <a:rPr kumimoji="1" lang="ja-JP" altLang="en-US" sz="3400" dirty="0" err="1" smtClean="0"/>
              <a:t>いうの</a:t>
            </a:r>
            <a:r>
              <a:rPr kumimoji="1" lang="ja-JP" altLang="en-US" sz="3400" dirty="0" smtClean="0"/>
              <a:t>小さな矢印</a:t>
            </a:r>
          </a:p>
          <a:p>
            <a:r>
              <a:rPr kumimoji="1" lang="ja-JP" altLang="en-US" sz="3400" dirty="0" smtClean="0"/>
              <a:t>矢印の根本は逆行するワイヤー、矢印の先は順行するワイヤー</a:t>
            </a:r>
          </a:p>
          <a:p>
            <a:r>
              <a:rPr kumimoji="1" lang="ja-JP" altLang="en-US" sz="3400" dirty="0" smtClean="0"/>
              <a:t>「←」と「→」を入れ替えるのがハーフツイスト</a:t>
            </a:r>
          </a:p>
          <a:p>
            <a:r>
              <a:rPr kumimoji="1" lang="ja-JP" altLang="en-US" sz="3400" dirty="0" smtClean="0"/>
              <a:t>ハーフツイストはタダで出来る</a:t>
            </a:r>
          </a:p>
          <a:p>
            <a:r>
              <a:rPr kumimoji="1" lang="ja-JP" altLang="en-US" sz="3400" dirty="0" smtClean="0"/>
              <a:t>つまり、含意の方向性（左右）は、絵の上ではどっちでもいい</a:t>
            </a:r>
          </a:p>
          <a:p>
            <a:pPr marL="0" indent="0">
              <a:buNone/>
            </a:pPr>
            <a:r>
              <a:rPr kumimoji="1" lang="ja-JP" altLang="en-US" sz="3400" dirty="0" smtClean="0"/>
              <a:t>カリー／ハワード対応では、留め金で止める場所をシッカリ描いたほうがいい。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B5FD789B-077B-4C2E-97D0-BA63787EA89D}" type="slidenum">
              <a:rPr kumimoji="1" lang="ja-JP" altLang="en-US" smtClean="0"/>
              <a:pPr/>
              <a:t>56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ラムダ計算そのものを少し拡張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タプルを導入</a:t>
            </a:r>
          </a:p>
          <a:p>
            <a:r>
              <a:rPr kumimoji="1" lang="ja-JP" altLang="en-US" dirty="0" smtClean="0"/>
              <a:t>タプルは </a:t>
            </a:r>
            <a:r>
              <a:rPr kumimoji="1" lang="en-US" altLang="ja-JP" dirty="0" smtClean="0"/>
              <a:t>(x, y) </a:t>
            </a:r>
            <a:r>
              <a:rPr kumimoji="1" lang="ja-JP" altLang="en-US" dirty="0" smtClean="0"/>
              <a:t>の形とする（</a:t>
            </a:r>
            <a:r>
              <a:rPr kumimoji="1" lang="en-US" altLang="ja-JP" dirty="0" smtClean="0"/>
              <a:t>&lt;x, y&gt;</a:t>
            </a:r>
            <a:r>
              <a:rPr kumimoji="1" lang="ja-JP" altLang="en-US" dirty="0" smtClean="0"/>
              <a:t>が多いけどね）。</a:t>
            </a:r>
          </a:p>
          <a:p>
            <a:r>
              <a:rPr kumimoji="1" lang="en-US" altLang="ja-JP" dirty="0" smtClean="0"/>
              <a:t>t</a:t>
            </a:r>
            <a:r>
              <a:rPr kumimoji="1" lang="ja-JP" altLang="en-US" dirty="0" smtClean="0"/>
              <a:t>がタプルのとき、成分は </a:t>
            </a:r>
            <a:r>
              <a:rPr kumimoji="1" lang="en-US" altLang="ja-JP" dirty="0" smtClean="0"/>
              <a:t>t.1, t.2 </a:t>
            </a:r>
            <a:r>
              <a:rPr kumimoji="1" lang="ja-JP" altLang="en-US" dirty="0" smtClean="0"/>
              <a:t>で表す（簡単だから）</a:t>
            </a:r>
          </a:p>
          <a:p>
            <a:pPr>
              <a:buNone/>
            </a:pPr>
            <a:r>
              <a:rPr kumimoji="1" lang="ja-JP" altLang="en-US" dirty="0" smtClean="0"/>
              <a:t>タプルの法則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</a:t>
            </a:r>
            <a:r>
              <a:rPr kumimoji="1" lang="en-US" altLang="ja-JP" dirty="0" smtClean="0"/>
              <a:t>x, y).1 = x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</a:t>
            </a:r>
            <a:r>
              <a:rPr kumimoji="1" lang="en-US" altLang="ja-JP" dirty="0" smtClean="0"/>
              <a:t>x, y).2 = y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(</a:t>
            </a:r>
            <a:r>
              <a:rPr kumimoji="1" lang="en-US" altLang="ja-JP" dirty="0" smtClean="0"/>
              <a:t>t.1, t.2) = t</a:t>
            </a:r>
          </a:p>
          <a:p>
            <a:pPr>
              <a:buNone/>
            </a:pPr>
            <a:r>
              <a:rPr kumimoji="1" lang="ja-JP" altLang="en-US" dirty="0" smtClean="0"/>
              <a:t>型を導入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基本型：</a:t>
            </a:r>
            <a:r>
              <a:rPr kumimoji="1" lang="en-US" altLang="ja-JP" dirty="0" smtClean="0"/>
              <a:t>A, B </a:t>
            </a:r>
            <a:r>
              <a:rPr kumimoji="1" lang="ja-JP" altLang="en-US" dirty="0" smtClean="0"/>
              <a:t>など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タプル型： </a:t>
            </a:r>
            <a:r>
              <a:rPr kumimoji="1" lang="en-US" altLang="ja-JP" dirty="0" smtClean="0"/>
              <a:t>A×B </a:t>
            </a:r>
            <a:r>
              <a:rPr kumimoji="1" lang="ja-JP" altLang="en-US" dirty="0" smtClean="0"/>
              <a:t>または  </a:t>
            </a:r>
            <a:r>
              <a:rPr kumimoji="1" lang="en-US" altLang="ja-JP" dirty="0" smtClean="0"/>
              <a:t>(A, B)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関数型： </a:t>
            </a:r>
            <a:r>
              <a:rPr kumimoji="1" lang="en-US" altLang="ja-JP" dirty="0" smtClean="0"/>
              <a:t>B</a:t>
            </a:r>
            <a:r>
              <a:rPr kumimoji="1" lang="en-US" altLang="ja-JP" baseline="30000" dirty="0" smtClean="0"/>
              <a:t>A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または </a:t>
            </a:r>
            <a:r>
              <a:rPr kumimoji="1" lang="en-US" altLang="ja-JP" dirty="0" smtClean="0"/>
              <a:t>B&lt;-A </a:t>
            </a:r>
            <a:r>
              <a:rPr kumimoji="1" lang="ja-JP" altLang="en-US" dirty="0" smtClean="0"/>
              <a:t>または </a:t>
            </a:r>
            <a:r>
              <a:rPr kumimoji="1" lang="en-US" altLang="ja-JP" dirty="0" smtClean="0"/>
              <a:t>A-&gt;B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20163DEE-EF48-459D-A676-6040E5A14DCD}" type="slidenum">
              <a:rPr kumimoji="1" lang="ja-JP" altLang="en-US" smtClean="0"/>
              <a:pPr/>
              <a:t>57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型付き・タプル入り・ラムダ計算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変数、定数はすべて型が付く。</a:t>
            </a:r>
          </a:p>
          <a:p>
            <a:r>
              <a:rPr kumimoji="1" lang="ja-JP" altLang="en-US" dirty="0" smtClean="0"/>
              <a:t>式のなかで「</a:t>
            </a:r>
            <a:r>
              <a:rPr kumimoji="1" lang="en-US" altLang="ja-JP" dirty="0" smtClean="0"/>
              <a:t>x:</a:t>
            </a:r>
            <a:r>
              <a:rPr kumimoji="1" lang="ja-JP" altLang="en-US" dirty="0" smtClean="0"/>
              <a:t>型」と書くか、前もって型宣言してから式を書く。</a:t>
            </a:r>
          </a:p>
          <a:p>
            <a:r>
              <a:rPr kumimoji="1" lang="ja-JP" altLang="en-US" dirty="0" smtClean="0"/>
              <a:t>ただし、あまり神経質にならない（理由：面倒だから）。</a:t>
            </a:r>
          </a:p>
          <a:p>
            <a:pPr>
              <a:buNone/>
            </a:pPr>
            <a:r>
              <a:rPr kumimoji="1" lang="ja-JP" altLang="en-US" dirty="0" smtClean="0"/>
              <a:t>例：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y:B.</a:t>
            </a: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x:A.(f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(x, y) :C)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types x:A, y:B, f:C&lt;-(A, B); </a:t>
            </a: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y.</a:t>
            </a: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x.(f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(x, y))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x:A.(x:A):A&lt;-A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types x:A, y:B, f:A-&gt;(B-&gt;C); </a:t>
            </a: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f.</a:t>
            </a: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y.</a:t>
            </a: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x.(f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y)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types x:A, y:B, g:(A, B)-&gt;C; </a:t>
            </a: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f.</a:t>
            </a: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y.</a:t>
            </a: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x.(g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(x, y))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types x:A, y:B, f:D&lt;-C; </a:t>
            </a: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y.</a:t>
            </a:r>
            <a:r>
              <a:rPr kumimoji="1" lang="el-GR" altLang="ja-JP" dirty="0" smtClean="0"/>
              <a:t>λ</a:t>
            </a:r>
            <a:r>
              <a:rPr kumimoji="1" lang="en-US" altLang="ja-JP" dirty="0" smtClean="0"/>
              <a:t>x.(f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g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(x, y))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90F53ADF-21C8-42BE-A033-3E295EB91D64}" type="slidenum">
              <a:rPr kumimoji="1" lang="ja-JP" altLang="en-US" smtClean="0"/>
              <a:pPr/>
              <a:t>58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命題論理もラムダ計算も回路で描こう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0" y="1357298"/>
            <a:ext cx="4495800" cy="5500702"/>
          </a:xfrm>
        </p:spPr>
        <p:txBody>
          <a:bodyPr>
            <a:normAutofit/>
          </a:bodyPr>
          <a:lstStyle/>
          <a:p>
            <a:pPr marL="447675" indent="-447675">
              <a:buFont typeface="Arial" pitchFamily="34" charset="0"/>
              <a:buAutoNum type="arabicPeriod"/>
            </a:pPr>
            <a:r>
              <a:rPr kumimoji="1" lang="en-US" altLang="ja-JP" dirty="0" smtClean="0"/>
              <a:t>A⊃A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en-US" altLang="ja-JP" dirty="0" smtClean="0"/>
              <a:t>(A∧B)⊃A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en-US" altLang="ja-JP" dirty="0" smtClean="0"/>
              <a:t>A⊃(B⊃(A∧B))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en-US" altLang="ja-JP" dirty="0" smtClean="0"/>
              <a:t>(A⊃B)⊃((B⊃C)⊃(A⊃C))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en-US" altLang="ja-JP" dirty="0" smtClean="0"/>
              <a:t>A⊃(A⊃A)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kumimoji="1" lang="en-US" altLang="ja-JP" dirty="0" smtClean="0"/>
              <a:t>((A⊃A)⊃B)⊃</a:t>
            </a:r>
            <a:r>
              <a:rPr kumimoji="1" lang="en-US" altLang="ja-JP" dirty="0" smtClean="0"/>
              <a:t>B</a:t>
            </a:r>
            <a:endParaRPr kumimoji="1" lang="en-US" altLang="ja-JP" dirty="0" smtClean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495800" cy="5500702"/>
          </a:xfrm>
        </p:spPr>
        <p:txBody>
          <a:bodyPr/>
          <a:lstStyle/>
          <a:p>
            <a:pPr marL="447675" indent="-447675">
              <a:buFont typeface="Arial" pitchFamily="34" charset="0"/>
              <a:buAutoNum type="arabicPeriod"/>
            </a:pPr>
            <a:r>
              <a:rPr lang="el-GR" altLang="ja-JP" dirty="0" smtClean="0"/>
              <a:t>λ</a:t>
            </a:r>
            <a:r>
              <a:rPr lang="en-US" altLang="ja-JP" dirty="0" smtClean="0"/>
              <a:t>x:A. x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lang="el-GR" altLang="ja-JP" dirty="0" smtClean="0"/>
              <a:t>λ</a:t>
            </a:r>
            <a:r>
              <a:rPr lang="en-US" altLang="ja-JP" dirty="0" smtClean="0"/>
              <a:t>t:(A, B). t.1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lang="el-GR" altLang="ja-JP" dirty="0" smtClean="0"/>
              <a:t>λ</a:t>
            </a:r>
            <a:r>
              <a:rPr lang="en-US" altLang="ja-JP" dirty="0" smtClean="0"/>
              <a:t>x:A.</a:t>
            </a:r>
            <a:r>
              <a:rPr lang="el-GR" altLang="ja-JP" dirty="0" smtClean="0"/>
              <a:t>λ</a:t>
            </a:r>
            <a:r>
              <a:rPr lang="en-US" altLang="ja-JP" dirty="0" smtClean="0"/>
              <a:t>y:B. (x, y)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lang="el-GR" altLang="ja-JP" dirty="0" smtClean="0"/>
              <a:t>λ</a:t>
            </a:r>
            <a:r>
              <a:rPr lang="en-US" altLang="ja-JP" dirty="0" smtClean="0"/>
              <a:t>f:B&lt;-A.</a:t>
            </a:r>
            <a:r>
              <a:rPr lang="el-GR" altLang="ja-JP" dirty="0" smtClean="0"/>
              <a:t>λ</a:t>
            </a:r>
            <a:r>
              <a:rPr lang="en-US" altLang="ja-JP" dirty="0" smtClean="0"/>
              <a:t>g:C&lt;-B.</a:t>
            </a:r>
            <a:r>
              <a:rPr lang="el-GR" altLang="ja-JP" dirty="0" smtClean="0"/>
              <a:t>λ</a:t>
            </a:r>
            <a:r>
              <a:rPr lang="en-US" altLang="ja-JP" dirty="0" smtClean="0"/>
              <a:t>x:A. g</a:t>
            </a:r>
            <a:r>
              <a:rPr lang="ja-JP" altLang="en-US" dirty="0" smtClean="0"/>
              <a:t>・</a:t>
            </a:r>
            <a:r>
              <a:rPr lang="en-US" altLang="ja-JP" dirty="0" smtClean="0"/>
              <a:t>f</a:t>
            </a:r>
            <a:r>
              <a:rPr lang="ja-JP" altLang="en-US" dirty="0" smtClean="0"/>
              <a:t>・</a:t>
            </a:r>
            <a:r>
              <a:rPr lang="en-US" altLang="ja-JP" dirty="0" smtClean="0"/>
              <a:t>x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lang="el-GR" altLang="ja-JP" dirty="0" smtClean="0"/>
              <a:t>λ</a:t>
            </a:r>
            <a:r>
              <a:rPr lang="en-US" altLang="ja-JP" dirty="0" smtClean="0"/>
              <a:t>x:A.</a:t>
            </a:r>
            <a:r>
              <a:rPr lang="el-GR" altLang="ja-JP" dirty="0" smtClean="0"/>
              <a:t>λ</a:t>
            </a:r>
            <a:r>
              <a:rPr lang="en-US" altLang="ja-JP" dirty="0" smtClean="0"/>
              <a:t>y:A. x</a:t>
            </a:r>
          </a:p>
          <a:p>
            <a:pPr marL="447675" indent="-447675">
              <a:buFont typeface="Arial" pitchFamily="34" charset="0"/>
              <a:buAutoNum type="arabicPeriod"/>
            </a:pPr>
            <a:r>
              <a:rPr lang="el-GR" altLang="ja-JP" dirty="0" smtClean="0"/>
              <a:t>λ</a:t>
            </a:r>
            <a:r>
              <a:rPr lang="en-US" altLang="ja-JP" dirty="0" smtClean="0"/>
              <a:t>f:B&lt;-(A&lt;-A). f</a:t>
            </a:r>
            <a:r>
              <a:rPr lang="ja-JP" altLang="en-US" dirty="0" smtClean="0"/>
              <a:t>・</a:t>
            </a:r>
            <a:r>
              <a:rPr lang="en-US" altLang="ja-JP" dirty="0" smtClean="0"/>
              <a:t>(</a:t>
            </a:r>
            <a:r>
              <a:rPr lang="el-GR" altLang="ja-JP" dirty="0" smtClean="0"/>
              <a:t>λ</a:t>
            </a:r>
            <a:r>
              <a:rPr lang="en-US" altLang="ja-JP" dirty="0" smtClean="0"/>
              <a:t>x:A. x)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F4428DF7-8E17-4769-AD20-D5BF988CA7D4}" type="slidenum">
              <a:rPr kumimoji="1" lang="ja-JP" altLang="en-US" smtClean="0"/>
              <a:pPr/>
              <a:t>59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算術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簡単。でもバカにしてはいけない。</a:t>
            </a:r>
          </a:p>
          <a:p>
            <a:r>
              <a:rPr kumimoji="1" lang="ja-JP" altLang="en-US" dirty="0" smtClean="0"/>
              <a:t>扱う数は自然数（</a:t>
            </a:r>
            <a:r>
              <a:rPr kumimoji="1" lang="en-US" altLang="ja-JP" dirty="0" smtClean="0"/>
              <a:t>0, 1, 2, ...</a:t>
            </a:r>
            <a:r>
              <a:rPr kumimoji="1" lang="ja-JP" altLang="en-US" dirty="0" smtClean="0"/>
              <a:t>）</a:t>
            </a:r>
          </a:p>
          <a:p>
            <a:r>
              <a:rPr kumimoji="1" lang="ja-JP" altLang="en-US" dirty="0" smtClean="0"/>
              <a:t>基本演算は加減乗除</a:t>
            </a:r>
          </a:p>
          <a:p>
            <a:r>
              <a:rPr kumimoji="1" lang="ja-JP" altLang="en-US" dirty="0" smtClean="0"/>
              <a:t>算術回路で考える</a:t>
            </a:r>
          </a:p>
          <a:p>
            <a:r>
              <a:rPr kumimoji="1" lang="ja-JP" altLang="en-US" dirty="0" smtClean="0"/>
              <a:t>算術回路＝算術素子とワイヤーの組合せ</a:t>
            </a:r>
          </a:p>
          <a:p>
            <a:r>
              <a:rPr kumimoji="1" lang="ja-JP" altLang="en-US" dirty="0" smtClean="0"/>
              <a:t>算術回路は、自然数の関数または定数を表現する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CC237EE1-39F1-417A-A125-357C6AD7DAC5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mtClean="0"/>
              <a:t>命題論理もラムダ計算も回路で描こう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F4428DF7-8E17-4769-AD20-D5BF988CA7D4}" type="slidenum">
              <a:rPr kumimoji="1" lang="ja-JP" altLang="en-US" smtClean="0"/>
              <a:pPr/>
              <a:t>60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85720" y="1285860"/>
          <a:ext cx="8572560" cy="471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2143140"/>
                <a:gridCol w="2143140"/>
                <a:gridCol w="2143140"/>
              </a:tblGrid>
              <a:tr h="632699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命題論理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役割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ラムダ計算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役割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32699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Sel-1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∧-</a:t>
                      </a:r>
                      <a:r>
                        <a:rPr kumimoji="1" lang="ja-JP" altLang="en-US" sz="2400" dirty="0" smtClean="0"/>
                        <a:t>消去</a:t>
                      </a:r>
                      <a:r>
                        <a:rPr kumimoji="1" lang="en-US" altLang="ja-JP" sz="2400" dirty="0" smtClean="0"/>
                        <a:t>1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t.1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タプル第</a:t>
                      </a:r>
                      <a:r>
                        <a:rPr kumimoji="1" lang="en-US" altLang="ja-JP" sz="2400" dirty="0" smtClean="0"/>
                        <a:t>1</a:t>
                      </a:r>
                      <a:r>
                        <a:rPr kumimoji="1" lang="ja-JP" altLang="en-US" sz="2400" dirty="0" smtClean="0"/>
                        <a:t>成分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32699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Sel-2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∧-</a:t>
                      </a:r>
                      <a:r>
                        <a:rPr kumimoji="1" lang="ja-JP" altLang="en-US" sz="2400" dirty="0" smtClean="0"/>
                        <a:t>消去</a:t>
                      </a:r>
                      <a:r>
                        <a:rPr kumimoji="1" lang="en-US" altLang="ja-JP" sz="2400" dirty="0" smtClean="0"/>
                        <a:t>2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t.2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タプル第</a:t>
                      </a:r>
                      <a:r>
                        <a:rPr kumimoji="1" lang="en-US" altLang="ja-JP" sz="2400" dirty="0" smtClean="0"/>
                        <a:t>2</a:t>
                      </a:r>
                      <a:r>
                        <a:rPr kumimoji="1" lang="ja-JP" altLang="en-US" sz="2400" dirty="0" smtClean="0"/>
                        <a:t>成分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632699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And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∧-</a:t>
                      </a:r>
                      <a:r>
                        <a:rPr kumimoji="1" lang="ja-JP" altLang="en-US" sz="2400" dirty="0" smtClean="0"/>
                        <a:t>導入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(x, y)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タプルの構成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1092056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MP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⊃-</a:t>
                      </a:r>
                      <a:r>
                        <a:rPr kumimoji="1" lang="ja-JP" altLang="en-US" sz="2400" dirty="0" smtClean="0"/>
                        <a:t>消去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f</a:t>
                      </a:r>
                      <a:r>
                        <a:rPr kumimoji="1" lang="ja-JP" altLang="en-US" sz="2400" dirty="0" smtClean="0"/>
                        <a:t>・</a:t>
                      </a:r>
                      <a:r>
                        <a:rPr kumimoji="1" lang="en-US" altLang="ja-JP" sz="2400" dirty="0" smtClean="0"/>
                        <a:t>x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関数適用（評価、実行）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1092056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DT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⊃-</a:t>
                      </a:r>
                      <a:r>
                        <a:rPr kumimoji="1" lang="ja-JP" altLang="en-US" sz="2400" dirty="0" smtClean="0"/>
                        <a:t>導入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Λ, λ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ラムダ抽象（カリー化）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命題論理とラムダ計算の対応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FC9327D4-FDDB-4830-A296-70D736A4F4C8}" type="slidenum">
              <a:rPr kumimoji="1" lang="ja-JP" altLang="en-US" smtClean="0"/>
              <a:pPr/>
              <a:t>61</a:t>
            </a:fld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428596" y="1285860"/>
          <a:ext cx="8286808" cy="478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598293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命題論理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ラムダ計算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98293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命題記号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基本型の名前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98293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論理式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型表現（</a:t>
                      </a:r>
                      <a:r>
                        <a:rPr kumimoji="1" lang="en-US" altLang="ja-JP" sz="2400" dirty="0" smtClean="0"/>
                        <a:t>type expression</a:t>
                      </a:r>
                      <a:r>
                        <a:rPr kumimoji="1" lang="ja-JP" altLang="en-US" sz="2400" dirty="0" smtClean="0"/>
                        <a:t>）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98293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仮定を持つ証明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式（自由変数あり）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98293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仮定なしの証明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閉じた式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98293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演繹定理 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ラムダ抽象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98293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モダスポネンス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関数適用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98293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（無駄な）モダスポネンス消去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err="1" smtClean="0"/>
                        <a:t>βη</a:t>
                      </a:r>
                      <a:r>
                        <a:rPr kumimoji="1" lang="ja-JP" altLang="en-US" sz="2400" dirty="0" smtClean="0"/>
                        <a:t>変換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カリー／ハワード対応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214422"/>
            <a:ext cx="8715404" cy="564357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次のように述べることができる。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前もって、命題記号と基本型名の対応があるとする。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命題論理式と型表現（</a:t>
            </a:r>
            <a:r>
              <a:rPr kumimoji="1" lang="en-US" altLang="ja-JP" dirty="0" smtClean="0"/>
              <a:t>type expression</a:t>
            </a:r>
            <a:r>
              <a:rPr kumimoji="1" lang="ja-JP" altLang="en-US" dirty="0" smtClean="0"/>
              <a:t>）の翻訳を</a:t>
            </a:r>
            <a:r>
              <a:rPr kumimoji="1" lang="el-GR" altLang="ja-JP" dirty="0" smtClean="0"/>
              <a:t>τ</a:t>
            </a:r>
            <a:r>
              <a:rPr kumimoji="1" lang="ja-JP" altLang="en-US" dirty="0" smtClean="0"/>
              <a:t>で示す。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命題論理式</a:t>
            </a:r>
            <a:r>
              <a:rPr kumimoji="1" lang="en-US" altLang="ja-JP" dirty="0" smtClean="0"/>
              <a:t>P</a:t>
            </a:r>
            <a:r>
              <a:rPr kumimoji="1" lang="ja-JP" altLang="en-US" dirty="0" smtClean="0"/>
              <a:t>の（仮定なし）証明と、</a:t>
            </a:r>
            <a:r>
              <a:rPr kumimoji="1" lang="en-US" altLang="ja-JP" dirty="0" smtClean="0"/>
              <a:t>τ(P)</a:t>
            </a:r>
            <a:r>
              <a:rPr kumimoji="1" lang="ja-JP" altLang="en-US" dirty="0" smtClean="0"/>
              <a:t>で型付けされた閉じたラムダ式が対応する。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証明の中間に出てくる各論理式</a:t>
            </a:r>
            <a:r>
              <a:rPr kumimoji="1" lang="en-US" altLang="ja-JP" dirty="0" smtClean="0"/>
              <a:t>Q</a:t>
            </a:r>
            <a:r>
              <a:rPr kumimoji="1" lang="ja-JP" altLang="en-US" dirty="0" smtClean="0"/>
              <a:t>には、型が</a:t>
            </a:r>
            <a:r>
              <a:rPr kumimoji="1" lang="en-US" altLang="ja-JP" dirty="0" smtClean="0"/>
              <a:t>τ(Q)</a:t>
            </a:r>
            <a:r>
              <a:rPr kumimoji="1" lang="ja-JP" altLang="en-US" dirty="0" smtClean="0"/>
              <a:t>の変数が対応する。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証明の各推論には、項の構成規則と型推論が対応する。（項の構成規則と型推論は一体）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証明の簡約とラムダ式の計算が対応する。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簡約済みの証明は正規形ラムダ式に対応する。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AB1F438B-B61B-4DE9-988B-6D7F7719E06A}" type="slidenum">
              <a:rPr kumimoji="1" lang="ja-JP" altLang="en-US" smtClean="0"/>
              <a:pPr/>
              <a:t>62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図の変形操作：タプル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55000" lnSpcReduction="20000"/>
          </a:bodyPr>
          <a:lstStyle/>
          <a:p>
            <a:pPr>
              <a:buFont typeface="Arial" pitchFamily="34" charset="0"/>
              <a:buAutoNum type="arabicPeriod"/>
            </a:pPr>
            <a:r>
              <a:rPr kumimoji="1" lang="en-US" altLang="ja-JP" dirty="0" smtClean="0"/>
              <a:t>(x, y).1 ⇒ x</a:t>
            </a:r>
          </a:p>
          <a:p>
            <a:pPr>
              <a:buFont typeface="Arial" pitchFamily="34" charset="0"/>
              <a:buAutoNum type="arabicPeriod"/>
            </a:pPr>
            <a:r>
              <a:rPr kumimoji="1" lang="en-US" altLang="ja-JP" dirty="0" smtClean="0"/>
              <a:t>(x, y).2 ⇒ y</a:t>
            </a:r>
          </a:p>
          <a:p>
            <a:pPr>
              <a:buFont typeface="Arial" pitchFamily="34" charset="0"/>
              <a:buAutoNum type="arabicPeriod"/>
            </a:pPr>
            <a:r>
              <a:rPr kumimoji="1" lang="en-US" altLang="ja-JP" dirty="0" smtClean="0"/>
              <a:t>(t.1, t.2) ⇒ </a:t>
            </a:r>
            <a:r>
              <a:rPr kumimoji="1" lang="en-US" altLang="ja-JP" dirty="0" smtClean="0"/>
              <a:t>t</a:t>
            </a:r>
          </a:p>
          <a:p>
            <a:pPr>
              <a:buNone/>
            </a:pPr>
            <a:endParaRPr kumimoji="1" lang="en-US" altLang="ja-JP" sz="1600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</a:t>
            </a: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t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---------------[Dup]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t          </a:t>
            </a:r>
            <a:r>
              <a:rPr kumimoji="1"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t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---[Sel-1] ----[Sel-2]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t.1         t.2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----------------[And]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 t.1∧t.2</a:t>
            </a:r>
          </a:p>
          <a:p>
            <a:pPr>
              <a:buNone/>
            </a:pPr>
            <a:endParaRPr kumimoji="1" lang="en-US" altLang="ja-JP" sz="1600" dirty="0" smtClean="0"/>
          </a:p>
          <a:p>
            <a:pPr>
              <a:buNone/>
            </a:pPr>
            <a:r>
              <a:rPr kumimoji="1" lang="ja-JP" altLang="en-US" dirty="0" smtClean="0"/>
              <a:t>これは、</a:t>
            </a:r>
            <a:r>
              <a:rPr kumimoji="1" lang="en-US" altLang="ja-JP" dirty="0" smtClean="0"/>
              <a:t>t</a:t>
            </a:r>
            <a:r>
              <a:rPr kumimoji="1" lang="ja-JP" altLang="en-US" dirty="0" err="1" smtClean="0"/>
              <a:t>の恒</a:t>
            </a:r>
            <a:r>
              <a:rPr kumimoji="1" lang="ja-JP" altLang="en-US" dirty="0" smtClean="0"/>
              <a:t>等。雰囲気は ◇⇒｜ 。</a:t>
            </a:r>
          </a:p>
          <a:p>
            <a:pPr>
              <a:buNone/>
            </a:pPr>
            <a:endParaRPr kumimoji="1" lang="en-US" altLang="ja-JP" sz="1600" dirty="0" smtClean="0"/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x     y</a:t>
            </a: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---------[And]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</a:t>
            </a:r>
            <a:r>
              <a:rPr kumimoji="1"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x∧y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ja-JP" altLang="en-US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dirty="0">
                <a:latin typeface="ＭＳ ゴシック" pitchFamily="49" charset="-128"/>
                <a:ea typeface="ＭＳ ゴシック" pitchFamily="49" charset="-128"/>
              </a:rPr>
              <a:t>-----[Sel-1]</a:t>
            </a:r>
            <a:endParaRPr kumimoji="1"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pPr>
              <a:buNone/>
            </a:pPr>
            <a:r>
              <a:rPr kumimoji="1" lang="en-US" altLang="ja-JP" dirty="0" smtClean="0">
                <a:latin typeface="ＭＳ ゴシック" pitchFamily="49" charset="-128"/>
                <a:ea typeface="ＭＳ ゴシック" pitchFamily="49" charset="-128"/>
              </a:rPr>
              <a:t>    x</a:t>
            </a:r>
          </a:p>
          <a:p>
            <a:pPr>
              <a:buNone/>
            </a:pPr>
            <a:endParaRPr kumimoji="1" lang="en-US" altLang="ja-JP" sz="1600" dirty="0" smtClean="0"/>
          </a:p>
          <a:p>
            <a:pPr>
              <a:buNone/>
            </a:pPr>
            <a:r>
              <a:rPr kumimoji="1" lang="ja-JP" altLang="en-US" dirty="0" smtClean="0"/>
              <a:t>これは、</a:t>
            </a:r>
            <a:r>
              <a:rPr kumimoji="1" lang="en-US" altLang="ja-JP" dirty="0" smtClean="0"/>
              <a:t>x</a:t>
            </a:r>
            <a:r>
              <a:rPr kumimoji="1" lang="ja-JP" altLang="en-US" dirty="0" err="1" smtClean="0"/>
              <a:t>の恒</a:t>
            </a:r>
            <a:r>
              <a:rPr kumimoji="1" lang="ja-JP" altLang="en-US" dirty="0" smtClean="0"/>
              <a:t>等。雰囲気は </a:t>
            </a:r>
            <a:r>
              <a:rPr kumimoji="1" lang="en-US" altLang="ja-JP" dirty="0" smtClean="0"/>
              <a:t>Y ⇒ </a:t>
            </a:r>
            <a:r>
              <a:rPr kumimoji="1" lang="ja-JP" altLang="en-US" dirty="0" smtClean="0"/>
              <a:t>＼ ⇒ ｜。 </a:t>
            </a:r>
            <a:r>
              <a:rPr kumimoji="1" lang="en-US" altLang="ja-JP" dirty="0" smtClean="0"/>
              <a:t>Y ⇒ </a:t>
            </a:r>
            <a:r>
              <a:rPr kumimoji="1" lang="ja-JP" altLang="en-US" dirty="0" smtClean="0"/>
              <a:t>／ ⇒ ｜ も</a:t>
            </a:r>
            <a:r>
              <a:rPr kumimoji="1" lang="ja-JP" altLang="en-US" dirty="0" smtClean="0"/>
              <a:t>。</a:t>
            </a:r>
            <a:endParaRPr kumimoji="1" lang="ja-JP" alt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AA88B3A0-2A78-4AF9-8779-D61C512D7176}" type="slidenum">
              <a:rPr kumimoji="1" lang="ja-JP" altLang="en-US" smtClean="0"/>
              <a:pPr/>
              <a:t>63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引き伸ばし変型のまとめ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0" indent="-539750">
              <a:buFont typeface="Arial" pitchFamily="34" charset="0"/>
              <a:buAutoNum type="arabicPeriod"/>
            </a:pPr>
            <a:r>
              <a:rPr kumimoji="1" lang="el-GR" altLang="ja-JP" dirty="0" smtClean="0"/>
              <a:t>∩∪ ⇒ </a:t>
            </a:r>
            <a:r>
              <a:rPr kumimoji="1" lang="ja-JP" altLang="el-GR" dirty="0" smtClean="0"/>
              <a:t>｜ （</a:t>
            </a:r>
            <a:r>
              <a:rPr kumimoji="1" lang="el-GR" altLang="ja-JP" dirty="0" smtClean="0"/>
              <a:t>β</a:t>
            </a:r>
            <a:r>
              <a:rPr kumimoji="1" lang="ja-JP" altLang="el-GR" dirty="0" smtClean="0"/>
              <a:t>）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∪∩ ⇒ </a:t>
            </a:r>
            <a:r>
              <a:rPr kumimoji="1" lang="ja-JP" altLang="en-US" dirty="0" smtClean="0"/>
              <a:t>｜ </a:t>
            </a:r>
            <a:r>
              <a:rPr kumimoji="1" lang="en-US" altLang="ja-JP" dirty="0" smtClean="0"/>
              <a:t>or </a:t>
            </a:r>
            <a:r>
              <a:rPr kumimoji="1" lang="ja-JP" altLang="en-US" dirty="0" smtClean="0"/>
              <a:t>｜⊃ ⇒ ｜ （</a:t>
            </a:r>
            <a:r>
              <a:rPr kumimoji="1" lang="el-GR" altLang="ja-JP" dirty="0" smtClean="0"/>
              <a:t>η</a:t>
            </a:r>
            <a:r>
              <a:rPr kumimoji="1" lang="ja-JP" altLang="el-GR" dirty="0" smtClean="0"/>
              <a:t>）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◇ ⇒ ｜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Y ⇒ </a:t>
            </a:r>
            <a:r>
              <a:rPr kumimoji="1" lang="ja-JP" altLang="en-US" dirty="0" smtClean="0"/>
              <a:t>＼ ⇒ ｜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en-US" altLang="ja-JP" dirty="0" smtClean="0"/>
              <a:t>Y ⇒ </a:t>
            </a:r>
            <a:r>
              <a:rPr kumimoji="1" lang="ja-JP" altLang="en-US" dirty="0" smtClean="0"/>
              <a:t>／ ⇒ </a:t>
            </a:r>
            <a:r>
              <a:rPr kumimoji="1" lang="ja-JP" altLang="en-US" dirty="0" smtClean="0"/>
              <a:t>｜</a:t>
            </a:r>
            <a:endParaRPr kumimoji="1" lang="ja-JP" alt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9ED0528F-700C-45E8-9EDF-50E1648076BA}" type="slidenum">
              <a:rPr kumimoji="1" lang="ja-JP" altLang="en-US" smtClean="0"/>
              <a:pPr/>
              <a:t>64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そして将来へ：高次元絵算</a:t>
            </a:r>
            <a:endParaRPr kumimoji="1" lang="ja-JP" altLang="en-US"/>
          </a:p>
        </p:txBody>
      </p:sp>
      <p:pic>
        <p:nvPicPr>
          <p:cNvPr id="6" name="コンテンツ プレースホルダ 5" descr="3d-string-diagram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2992942"/>
            <a:ext cx="4124325" cy="37814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テキスト ボックス 3"/>
          <p:cNvSpPr txBox="1"/>
          <p:nvPr/>
        </p:nvSpPr>
        <p:spPr>
          <a:xfrm>
            <a:off x="8572528" y="6350000"/>
            <a:ext cx="444472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fld id="{58986E9B-B0E9-4ACB-A348-549CFDB12B65}" type="slidenum">
              <a:rPr kumimoji="1" lang="ja-JP" altLang="en-US" smtClean="0"/>
              <a:pPr/>
              <a:t>65</a:t>
            </a:fld>
            <a:endParaRPr kumimoji="1" lang="ja-JP" altLang="en-US" dirty="0"/>
          </a:p>
        </p:txBody>
      </p:sp>
      <p:pic>
        <p:nvPicPr>
          <p:cNvPr id="5" name="図 4" descr="3d-proof-figur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1214422"/>
            <a:ext cx="4371975" cy="15906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算術回路キット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算術回路を実際に作るときに使ってよい素材一式を、算術回路キットと呼ぼう。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A643C326-9E92-4A11-9172-5E906BEA7671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pic>
        <p:nvPicPr>
          <p:cNvPr id="5" name="図 4" descr="laq-toolbo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786058"/>
            <a:ext cx="4953000" cy="3714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算術回路キット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算術素子：自然数の演算を行う素子、定数も素子</a:t>
            </a:r>
          </a:p>
          <a:p>
            <a:r>
              <a:rPr kumimoji="1" lang="ja-JP" altLang="en-US" dirty="0" smtClean="0"/>
              <a:t>ワイヤー：算術素子をつなぐ、自然数データが通る（流れる）道</a:t>
            </a:r>
          </a:p>
          <a:p>
            <a:r>
              <a:rPr kumimoji="1" lang="ja-JP" altLang="en-US" dirty="0" smtClean="0"/>
              <a:t>算術素子を何種類使えるかは決まっている。同じ種類の算術素子はたくさん準備されている</a:t>
            </a:r>
          </a:p>
          <a:p>
            <a:r>
              <a:rPr kumimoji="1" lang="ja-JP" altLang="en-US" dirty="0" smtClean="0"/>
              <a:t>ワイヤーはいくらでも使ってよいが、使えるワイヤリング技（ジャンクション）は決まっている。</a:t>
            </a:r>
          </a:p>
          <a:p>
            <a:r>
              <a:rPr kumimoji="1" lang="ja-JP" altLang="en-US" dirty="0" smtClean="0"/>
              <a:t>応用によっては、算術素子の個数、ワイヤーの本数／長さを制限する。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A643C326-9E92-4A11-9172-5E906BEA7671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算術回路キットの例</a:t>
            </a:r>
            <a:r>
              <a:rPr kumimoji="1" lang="en-US" altLang="ja-JP" smtClean="0"/>
              <a:t>(1)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算術素子：</a:t>
            </a:r>
            <a:r>
              <a:rPr kumimoji="1" lang="en-US" altLang="ja-JP" dirty="0" smtClean="0"/>
              <a:t>(+)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(*)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5</a:t>
            </a:r>
          </a:p>
          <a:p>
            <a:r>
              <a:rPr kumimoji="1" lang="ja-JP" altLang="en-US" dirty="0" smtClean="0"/>
              <a:t>ジャンクション： なし</a:t>
            </a:r>
          </a:p>
          <a:p>
            <a:pPr>
              <a:buNone/>
            </a:pPr>
            <a:r>
              <a:rPr kumimoji="1" lang="ja-JP" altLang="en-US" dirty="0" smtClean="0"/>
              <a:t>問題：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入力</a:t>
            </a:r>
            <a:r>
              <a:rPr kumimoji="1" lang="ja-JP" altLang="en-US" dirty="0" smtClean="0"/>
              <a:t>なしで作り出せる数は？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入力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のとき作り出せる数は？</a:t>
            </a:r>
          </a:p>
          <a:p>
            <a:pPr marL="539750" indent="-539750">
              <a:buFont typeface="Arial" pitchFamily="34" charset="0"/>
              <a:buAutoNum type="arabicPeriod"/>
            </a:pPr>
            <a:r>
              <a:rPr kumimoji="1" lang="ja-JP" altLang="en-US" dirty="0" smtClean="0"/>
              <a:t>入力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とき作り出せる数は</a:t>
            </a:r>
            <a:r>
              <a:rPr kumimoji="1" lang="ja-JP" altLang="en-US" dirty="0" smtClean="0"/>
              <a:t>？</a:t>
            </a:r>
            <a:endParaRPr kumimoji="1" lang="ja-JP" altLang="en-US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6000" y="6350000"/>
            <a:ext cx="381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fld id="{68E8432F-4DA1-45E5-9E6A-C8CDE4CC0244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489</TotalTime>
  <Words>5299</Words>
  <Application>Microsoft Office PowerPoint</Application>
  <PresentationFormat>画面に合わせる (4:3)</PresentationFormat>
  <Paragraphs>789</Paragraphs>
  <Slides>65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65</vt:i4>
      </vt:variant>
    </vt:vector>
  </HeadingPairs>
  <TitlesOfParts>
    <vt:vector size="66" baseType="lpstr">
      <vt:lpstr>Office テーマ</vt:lpstr>
      <vt:lpstr>技術者／プログラマのための ラムダ計算、論理、圏 第3回</vt:lpstr>
      <vt:lpstr>今日の予定（おおよそ）</vt:lpstr>
      <vt:lpstr>全体（3回）と今日の目標</vt:lpstr>
      <vt:lpstr> カリー／ハワード対応を知ると</vt:lpstr>
      <vt:lpstr>論理 vs 算術</vt:lpstr>
      <vt:lpstr>算術</vt:lpstr>
      <vt:lpstr>算術回路キット</vt:lpstr>
      <vt:lpstr>算術回路キット</vt:lpstr>
      <vt:lpstr>算術回路キットの例(1)</vt:lpstr>
      <vt:lpstr>ところで</vt:lpstr>
      <vt:lpstr>ターンスタイル</vt:lpstr>
      <vt:lpstr>算術回路が作り出せる数</vt:lpstr>
      <vt:lpstr>算術回路が作り出せる数</vt:lpstr>
      <vt:lpstr>算術回路キットの例(2)</vt:lpstr>
      <vt:lpstr>算術回路キットの例 (3)</vt:lpstr>
      <vt:lpstr>算術計算図</vt:lpstr>
      <vt:lpstr>算術計算図におけるジャンクション</vt:lpstr>
      <vt:lpstr>算術回路図と算術計算図</vt:lpstr>
      <vt:lpstr>計算のマクロ</vt:lpstr>
      <vt:lpstr>計算済み定数</vt:lpstr>
      <vt:lpstr>もう一度 論理 vs 算術</vt:lpstr>
      <vt:lpstr>もう一度 論理 vs 算術</vt:lpstr>
      <vt:lpstr>証明図</vt:lpstr>
      <vt:lpstr>よくある例</vt:lpstr>
      <vt:lpstr>等式</vt:lpstr>
      <vt:lpstr>連立一次方程式</vt:lpstr>
      <vt:lpstr>推論規則 (1)：連言から部分を取り出す</vt:lpstr>
      <vt:lpstr>構造規則 ：コピーと入れ替え</vt:lpstr>
      <vt:lpstr>推論規則 (2)：連言の生成</vt:lpstr>
      <vt:lpstr>例：∧の交換法則</vt:lpstr>
      <vt:lpstr>なにかに似てる</vt:lpstr>
      <vt:lpstr>暗黙の全称と含意</vt:lpstr>
      <vt:lpstr>暗黙の全称と含意 (2)</vt:lpstr>
      <vt:lpstr>推論規則 (3)：仮定を論理式内に埋め込む</vt:lpstr>
      <vt:lpstr>暗黙の全称に関する注意</vt:lpstr>
      <vt:lpstr>演繹定理</vt:lpstr>
      <vt:lpstr>含意を含む論理式の例</vt:lpstr>
      <vt:lpstr>推論規則 (4)：条件付き命題の利用</vt:lpstr>
      <vt:lpstr>等式に関する公理</vt:lpstr>
      <vt:lpstr>マクロ規則と定理</vt:lpstr>
      <vt:lpstr>変数を含む公理・定理の利用</vt:lpstr>
      <vt:lpstr>まとめ：論理の一般的な推論規則</vt:lpstr>
      <vt:lpstr>まとめ：構造規則</vt:lpstr>
      <vt:lpstr>まとめ：その他、一次方程式を解くために</vt:lpstr>
      <vt:lpstr>ここらで</vt:lpstr>
      <vt:lpstr>命題論理の立場</vt:lpstr>
      <vt:lpstr>∧と⊃だけを扱う</vt:lpstr>
      <vt:lpstr>心の持ち方</vt:lpstr>
      <vt:lpstr>やってみよう</vt:lpstr>
      <vt:lpstr>今日の話題じゃないけど：健全性</vt:lpstr>
      <vt:lpstr>論理も回路図：証明回路</vt:lpstr>
      <vt:lpstr>描いてみよう</vt:lpstr>
      <vt:lpstr>オマケ：論理的同値性を１つの論理式で表す</vt:lpstr>
      <vt:lpstr>オマケ：論理の法則</vt:lpstr>
      <vt:lpstr>オマケ：論理でもスノーグローブ現象</vt:lpstr>
      <vt:lpstr>ラムダ計算のお絵描きに少し補足</vt:lpstr>
      <vt:lpstr>ラムダ計算そのものを少し拡張</vt:lpstr>
      <vt:lpstr>型付き・タプル入り・ラムダ計算</vt:lpstr>
      <vt:lpstr>命題論理もラムダ計算も回路で描こう</vt:lpstr>
      <vt:lpstr>命題論理もラムダ計算も回路で描こう</vt:lpstr>
      <vt:lpstr>命題論理とラムダ計算の対応</vt:lpstr>
      <vt:lpstr>カリー／ハワード対応</vt:lpstr>
      <vt:lpstr>図の変形操作：タプル</vt:lpstr>
      <vt:lpstr>引き伸ばし変型のまとめ</vt:lpstr>
      <vt:lpstr>そして将来へ：高次元絵算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技術者／プログラマのためのラムダ計算、論理、圏 第3回</dc:title>
  <dc:creator>braveboy</dc:creator>
  <cp:lastModifiedBy>ohtani</cp:lastModifiedBy>
  <cp:revision>36</cp:revision>
  <dcterms:created xsi:type="dcterms:W3CDTF">2009-03-18T21:57:29Z</dcterms:created>
  <dcterms:modified xsi:type="dcterms:W3CDTF">2009-03-21T04:51:28Z</dcterms:modified>
</cp:coreProperties>
</file>